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drawings/drawing2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3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4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9" r:id="rId2"/>
    <p:sldId id="257" r:id="rId3"/>
    <p:sldId id="263" r:id="rId4"/>
    <p:sldId id="267" r:id="rId5"/>
    <p:sldId id="266" r:id="rId6"/>
    <p:sldId id="265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8" r:id="rId16"/>
    <p:sldId id="277" r:id="rId17"/>
    <p:sldId id="280" r:id="rId18"/>
    <p:sldId id="279" r:id="rId19"/>
    <p:sldId id="264" r:id="rId20"/>
    <p:sldId id="28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9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chartUserShapes" Target="../drawings/drawing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14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5" Type="http://schemas.openxmlformats.org/officeDocument/2006/relationships/chartUserShapes" Target="../drawings/drawing2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[pubgggggggg2.xlsx]Maps!PivotTable1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u="sng" dirty="0"/>
              <a:t> MATCHES</a:t>
            </a:r>
            <a:r>
              <a:rPr lang="en-US" b="1" u="sng" baseline="0" dirty="0"/>
              <a:t> PLAYED IN DIFFERENT TYPES OF MAPS</a:t>
            </a:r>
            <a:endParaRPr lang="en-US" b="1" u="sng" dirty="0"/>
          </a:p>
        </c:rich>
      </c:tx>
      <c:layout>
        <c:manualLayout>
          <c:xMode val="edge"/>
          <c:yMode val="edge"/>
          <c:x val="8.4687719139201229E-2"/>
          <c:y val="2.832573254199712E-2"/>
        </c:manualLayout>
      </c:layout>
      <c:overlay val="0"/>
      <c:spPr>
        <a:gradFill>
          <a:gsLst>
            <a:gs pos="0">
              <a:sysClr val="window" lastClr="FFFFFF">
                <a:tint val="97000"/>
                <a:hueMod val="88000"/>
                <a:satMod val="130000"/>
                <a:lumMod val="124000"/>
              </a:sysClr>
            </a:gs>
            <a:gs pos="100000">
              <a:sysClr val="window" lastClr="FFFFFF">
                <a:tint val="96000"/>
                <a:shade val="88000"/>
                <a:hueMod val="108000"/>
                <a:satMod val="164000"/>
                <a:lumMod val="76000"/>
              </a:sysClr>
            </a:gs>
          </a:gsLst>
          <a:path path="circle">
            <a:fillToRect l="45000" t="65000" r="125000" b="100000"/>
          </a:path>
        </a:gra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500" b="1" i="0" u="none" strike="noStrike" kern="1200" normalizeH="1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oper Black" panose="0208090404030B0204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500" b="1" i="0" u="none" strike="noStrike" kern="1200" normalizeH="1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oper Black" panose="0208090404030B0204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500" b="1" i="0" u="none" strike="noStrike" kern="1200" normalizeH="1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oper Black" panose="0208090404030B0204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10582007055115759"/>
          <c:y val="0.27878925177051761"/>
          <c:w val="0.65402469557148835"/>
          <c:h val="0.62524354872679178"/>
        </c:manualLayout>
      </c:layout>
      <c:pieChart>
        <c:varyColors val="1"/>
        <c:ser>
          <c:idx val="0"/>
          <c:order val="0"/>
          <c:tx>
            <c:strRef>
              <c:f>Maps!$B$3:$B$4</c:f>
              <c:strCache>
                <c:ptCount val="1"/>
                <c:pt idx="0">
                  <c:v>solo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5F2-4830-B041-9F9DD81E4D0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5F2-4830-B041-9F9DD81E4D0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1" i="0" u="none" strike="noStrike" kern="1200" normalizeH="1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oper Black" panose="0208090404030B0204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Maps!$A$5:$A$7</c:f>
              <c:strCache>
                <c:ptCount val="2"/>
                <c:pt idx="0">
                  <c:v>ERANGEL</c:v>
                </c:pt>
                <c:pt idx="1">
                  <c:v>MIRAMAR</c:v>
                </c:pt>
              </c:strCache>
            </c:strRef>
          </c:cat>
          <c:val>
            <c:numRef>
              <c:f>Maps!$B$5:$B$7</c:f>
              <c:numCache>
                <c:formatCode>General</c:formatCode>
                <c:ptCount val="2"/>
                <c:pt idx="0">
                  <c:v>14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5F2-4830-B041-9F9DD81E4D0A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246184129365602"/>
          <c:y val="0.50289263400317796"/>
          <c:w val="0.21016150990994653"/>
          <c:h val="0.136571452058618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[pubgggggggg2.xlsx]Knocked out!PivotTable10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No.</a:t>
            </a:r>
            <a:r>
              <a:rPr lang="en-US" baseline="0"/>
              <a:t> of times a player was knocked out</a:t>
            </a:r>
            <a:endParaRPr lang="en-US"/>
          </a:p>
        </c:rich>
      </c:tx>
      <c:layout>
        <c:manualLayout>
          <c:xMode val="edge"/>
          <c:yMode val="edge"/>
          <c:x val="0.21577777777777779"/>
          <c:y val="7.305336832895889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2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</c:pivotFmts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24570297462817148"/>
          <c:y val="0.41057341790609508"/>
          <c:w val="0.6953996062992126"/>
          <c:h val="0.47852690288713912"/>
        </c:manualLayout>
      </c:layout>
      <c:pie3DChart>
        <c:varyColors val="1"/>
        <c:ser>
          <c:idx val="0"/>
          <c:order val="0"/>
          <c:tx>
            <c:strRef>
              <c:f>'Knocked out'!$B$3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4A56-4AE6-815B-E5B35597C9B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4A56-4AE6-815B-E5B35597C9B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4A56-4AE6-815B-E5B35597C9B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4A56-4AE6-815B-E5B35597C9B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4A56-4AE6-815B-E5B35597C9B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B-4A56-4AE6-815B-E5B35597C9BB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D-4A56-4AE6-815B-E5B35597C9BB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F-4A56-4AE6-815B-E5B35597C9BB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11-4A56-4AE6-815B-E5B35597C9BB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'Knocked out'!$A$4:$A$13</c:f>
              <c:strCache>
                <c:ptCount val="9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8</c:v>
                </c:pt>
                <c:pt idx="8">
                  <c:v>10</c:v>
                </c:pt>
              </c:strCache>
            </c:strRef>
          </c:cat>
          <c:val>
            <c:numRef>
              <c:f>'Knocked out'!$B$4:$B$13</c:f>
              <c:numCache>
                <c:formatCode>General</c:formatCode>
                <c:ptCount val="9"/>
                <c:pt idx="0">
                  <c:v>0</c:v>
                </c:pt>
                <c:pt idx="1">
                  <c:v>170</c:v>
                </c:pt>
                <c:pt idx="2">
                  <c:v>118</c:v>
                </c:pt>
                <c:pt idx="3">
                  <c:v>105</c:v>
                </c:pt>
                <c:pt idx="4">
                  <c:v>80</c:v>
                </c:pt>
                <c:pt idx="5">
                  <c:v>25</c:v>
                </c:pt>
                <c:pt idx="6">
                  <c:v>6</c:v>
                </c:pt>
                <c:pt idx="7">
                  <c:v>8</c:v>
                </c:pt>
                <c:pt idx="8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4A56-4AE6-815B-E5B35597C9B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7.2916666666666671E-2"/>
          <c:y val="0.29618266385071768"/>
          <c:w val="0.18588829468377852"/>
          <c:h val="0.5985159531848475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[pubgggggggg2.xlsx]killpoints!PivotTable2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</a:t>
            </a:r>
            <a:r>
              <a:rPr lang="en-US" baseline="0"/>
              <a:t> KILL POINTS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areaChart>
        <c:grouping val="standard"/>
        <c:varyColors val="0"/>
        <c:ser>
          <c:idx val="0"/>
          <c:order val="0"/>
          <c:tx>
            <c:strRef>
              <c:f>killpoints!$B$3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Black" panose="020B0A040201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killpoints!$A$4:$A$13</c:f>
              <c:strCache>
                <c:ptCount val="10"/>
                <c:pt idx="0">
                  <c:v>1-10</c:v>
                </c:pt>
                <c:pt idx="1">
                  <c:v>11-20</c:v>
                </c:pt>
                <c:pt idx="2">
                  <c:v>21-30</c:v>
                </c:pt>
                <c:pt idx="3">
                  <c:v>31-40</c:v>
                </c:pt>
                <c:pt idx="4">
                  <c:v>41-50</c:v>
                </c:pt>
                <c:pt idx="5">
                  <c:v>51-60</c:v>
                </c:pt>
                <c:pt idx="6">
                  <c:v>61-70</c:v>
                </c:pt>
                <c:pt idx="7">
                  <c:v>71-80</c:v>
                </c:pt>
                <c:pt idx="8">
                  <c:v>81-90</c:v>
                </c:pt>
                <c:pt idx="9">
                  <c:v>91-100</c:v>
                </c:pt>
              </c:strCache>
            </c:strRef>
          </c:cat>
          <c:val>
            <c:numRef>
              <c:f>killpoints!$B$4:$B$13</c:f>
              <c:numCache>
                <c:formatCode>0</c:formatCode>
                <c:ptCount val="10"/>
                <c:pt idx="0">
                  <c:v>539.19780219780216</c:v>
                </c:pt>
                <c:pt idx="1">
                  <c:v>592.6973684210526</c:v>
                </c:pt>
                <c:pt idx="2">
                  <c:v>443.67469879518075</c:v>
                </c:pt>
                <c:pt idx="3">
                  <c:v>412.51428571428573</c:v>
                </c:pt>
                <c:pt idx="4">
                  <c:v>473.83146067415731</c:v>
                </c:pt>
                <c:pt idx="5">
                  <c:v>486.73750000000001</c:v>
                </c:pt>
                <c:pt idx="6">
                  <c:v>573.57303370786519</c:v>
                </c:pt>
                <c:pt idx="7">
                  <c:v>521.89247311827955</c:v>
                </c:pt>
                <c:pt idx="8">
                  <c:v>411.17977528089887</c:v>
                </c:pt>
                <c:pt idx="9">
                  <c:v>459.12820512820514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7F-4D6C-A834-2F039D8BC77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450872824"/>
        <c:axId val="450878728"/>
      </c:areaChart>
      <c:catAx>
        <c:axId val="450872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Kill Ranks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0878728"/>
        <c:crosses val="autoZero"/>
        <c:auto val="1"/>
        <c:lblAlgn val="ctr"/>
        <c:lblOffset val="100"/>
        <c:noMultiLvlLbl val="0"/>
      </c:catAx>
      <c:valAx>
        <c:axId val="450878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Kill Points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08728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[pubgggggggg2.xlsx]Heals &amp;boosts!PivotTable3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No. of</a:t>
            </a:r>
            <a:r>
              <a:rPr lang="en-IN" baseline="0"/>
              <a:t> times </a:t>
            </a:r>
            <a:r>
              <a:rPr lang="en-IN"/>
              <a:t>Boosts And Heals consumed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'Heals &amp;boosts'!$B$3</c:f>
              <c:strCache>
                <c:ptCount val="1"/>
                <c:pt idx="0">
                  <c:v>Sum of heals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'Heals &amp;boosts'!$A$4:$A$20</c:f>
              <c:strCach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24</c:v>
                </c:pt>
                <c:pt idx="15">
                  <c:v>25</c:v>
                </c:pt>
              </c:strCache>
            </c:strRef>
          </c:cat>
          <c:val>
            <c:numRef>
              <c:f>'Heals &amp;boosts'!$B$4:$B$20</c:f>
              <c:numCache>
                <c:formatCode>General</c:formatCode>
                <c:ptCount val="16"/>
                <c:pt idx="0">
                  <c:v>107</c:v>
                </c:pt>
                <c:pt idx="1">
                  <c:v>144</c:v>
                </c:pt>
                <c:pt idx="2">
                  <c:v>69</c:v>
                </c:pt>
                <c:pt idx="3">
                  <c:v>108</c:v>
                </c:pt>
                <c:pt idx="4">
                  <c:v>120</c:v>
                </c:pt>
                <c:pt idx="5">
                  <c:v>144</c:v>
                </c:pt>
                <c:pt idx="6">
                  <c:v>56</c:v>
                </c:pt>
                <c:pt idx="7">
                  <c:v>88</c:v>
                </c:pt>
                <c:pt idx="8">
                  <c:v>81</c:v>
                </c:pt>
                <c:pt idx="9">
                  <c:v>60</c:v>
                </c:pt>
                <c:pt idx="10">
                  <c:v>36</c:v>
                </c:pt>
                <c:pt idx="11">
                  <c:v>26</c:v>
                </c:pt>
                <c:pt idx="12">
                  <c:v>56</c:v>
                </c:pt>
                <c:pt idx="13">
                  <c:v>15</c:v>
                </c:pt>
                <c:pt idx="14">
                  <c:v>24</c:v>
                </c:pt>
                <c:pt idx="15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1F-4F4C-A64F-32FAF278D8C6}"/>
            </c:ext>
          </c:extLst>
        </c:ser>
        <c:ser>
          <c:idx val="1"/>
          <c:order val="1"/>
          <c:tx>
            <c:strRef>
              <c:f>'Heals &amp;boosts'!$C$3</c:f>
              <c:strCache>
                <c:ptCount val="1"/>
                <c:pt idx="0">
                  <c:v>Sum of boosts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'Heals &amp;boosts'!$A$4:$A$20</c:f>
              <c:strCach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24</c:v>
                </c:pt>
                <c:pt idx="15">
                  <c:v>25</c:v>
                </c:pt>
              </c:strCache>
            </c:strRef>
          </c:cat>
          <c:val>
            <c:numRef>
              <c:f>'Heals &amp;boosts'!$C$4:$C$20</c:f>
              <c:numCache>
                <c:formatCode>General</c:formatCode>
                <c:ptCount val="16"/>
                <c:pt idx="0">
                  <c:v>167</c:v>
                </c:pt>
                <c:pt idx="1">
                  <c:v>161</c:v>
                </c:pt>
                <c:pt idx="2">
                  <c:v>57</c:v>
                </c:pt>
                <c:pt idx="3">
                  <c:v>61</c:v>
                </c:pt>
                <c:pt idx="4">
                  <c:v>57</c:v>
                </c:pt>
                <c:pt idx="5">
                  <c:v>78</c:v>
                </c:pt>
                <c:pt idx="6">
                  <c:v>33</c:v>
                </c:pt>
                <c:pt idx="7">
                  <c:v>26</c:v>
                </c:pt>
                <c:pt idx="8">
                  <c:v>35</c:v>
                </c:pt>
                <c:pt idx="9">
                  <c:v>27</c:v>
                </c:pt>
                <c:pt idx="10">
                  <c:v>11</c:v>
                </c:pt>
                <c:pt idx="11">
                  <c:v>7</c:v>
                </c:pt>
                <c:pt idx="12">
                  <c:v>18</c:v>
                </c:pt>
                <c:pt idx="13">
                  <c:v>4</c:v>
                </c:pt>
                <c:pt idx="14">
                  <c:v>4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1F-4F4C-A64F-32FAF278D8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79376160"/>
        <c:axId val="679378784"/>
      </c:barChart>
      <c:catAx>
        <c:axId val="67937616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No. of times taken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9378784"/>
        <c:crosses val="autoZero"/>
        <c:auto val="1"/>
        <c:lblAlgn val="ctr"/>
        <c:lblOffset val="100"/>
        <c:noMultiLvlLbl val="0"/>
      </c:catAx>
      <c:valAx>
        <c:axId val="6793787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Characters health performance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9376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[pubgggggggg2.xlsx]Weapons aquired!PivotTable2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0" dirty="0">
                <a:latin typeface="Cooper Black" panose="0208090404030B020404" pitchFamily="18" charset="0"/>
              </a:rPr>
              <a:t>Distribution of weapons</a:t>
            </a:r>
            <a:r>
              <a:rPr lang="en-IN" b="0" baseline="0" dirty="0">
                <a:latin typeface="Cooper Black" panose="0208090404030B020404" pitchFamily="18" charset="0"/>
              </a:rPr>
              <a:t> </a:t>
            </a:r>
            <a:r>
              <a:rPr lang="en-IN" b="0" dirty="0" err="1">
                <a:latin typeface="Cooper Black" panose="0208090404030B020404" pitchFamily="18" charset="0"/>
              </a:rPr>
              <a:t>aquired</a:t>
            </a:r>
            <a:r>
              <a:rPr lang="en-IN" b="0" dirty="0">
                <a:latin typeface="Cooper Black" panose="0208090404030B020404" pitchFamily="18" charset="0"/>
              </a:rPr>
              <a:t> by win points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222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solidFill>
              <a:schemeClr val="accent1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222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solidFill>
              <a:schemeClr val="accent1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222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solidFill>
              <a:schemeClr val="accent1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'Weapons aquired'!$B$3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'Weapons aquired'!$A$4:$A$15</c:f>
              <c:strCach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13</c:v>
                </c:pt>
              </c:strCache>
            </c:strRef>
          </c:cat>
          <c:val>
            <c:numRef>
              <c:f>'Weapons aquired'!$B$4:$B$15</c:f>
              <c:numCache>
                <c:formatCode>0</c:formatCode>
                <c:ptCount val="12"/>
                <c:pt idx="0">
                  <c:v>579.33333333333337</c:v>
                </c:pt>
                <c:pt idx="1">
                  <c:v>659.65986394557819</c:v>
                </c:pt>
                <c:pt idx="2">
                  <c:v>623.36428571428576</c:v>
                </c:pt>
                <c:pt idx="3">
                  <c:v>550.64233576642334</c:v>
                </c:pt>
                <c:pt idx="4">
                  <c:v>453.37349397590361</c:v>
                </c:pt>
                <c:pt idx="5">
                  <c:v>599.27586206896547</c:v>
                </c:pt>
                <c:pt idx="6">
                  <c:v>787.69047619047615</c:v>
                </c:pt>
                <c:pt idx="7">
                  <c:v>795.08695652173913</c:v>
                </c:pt>
                <c:pt idx="8">
                  <c:v>701.22222222222217</c:v>
                </c:pt>
                <c:pt idx="9">
                  <c:v>598</c:v>
                </c:pt>
                <c:pt idx="10">
                  <c:v>1518.5</c:v>
                </c:pt>
                <c:pt idx="11">
                  <c:v>1503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921-4D00-8D6D-6025568219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marker val="1"/>
        <c:smooth val="0"/>
        <c:axId val="702867944"/>
        <c:axId val="702866632"/>
      </c:lineChart>
      <c:catAx>
        <c:axId val="7028679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/>
                  <a:t>Weapons</a:t>
                </a:r>
                <a:r>
                  <a:rPr lang="en-IN" b="1" baseline="0"/>
                  <a:t> aquired</a:t>
                </a:r>
                <a:endParaRPr lang="en-IN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866632"/>
        <c:crosses val="autoZero"/>
        <c:auto val="1"/>
        <c:lblAlgn val="ctr"/>
        <c:lblOffset val="100"/>
        <c:noMultiLvlLbl val="0"/>
      </c:catAx>
      <c:valAx>
        <c:axId val="7028666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win points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867944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[pubgggggggg2.xlsx]Sheet1!PivotTable1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Vehicles destroyed by GUN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553416933994361"/>
          <c:y val="9.2029539386722564E-2"/>
          <c:w val="0.75014304461942249"/>
          <c:h val="0.62991178186060082"/>
        </c:manualLayout>
      </c:layout>
      <c:areaChart>
        <c:grouping val="standar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cat>
            <c:strRef>
              <c:f>Sheet1!$A$4:$A$27</c:f>
              <c:strCache>
                <c:ptCount val="24"/>
                <c:pt idx="0">
                  <c:v>AUG</c:v>
                </c:pt>
                <c:pt idx="1">
                  <c:v>AKM</c:v>
                </c:pt>
                <c:pt idx="2">
                  <c:v>AWM</c:v>
                </c:pt>
                <c:pt idx="3">
                  <c:v>Crossbow</c:v>
                </c:pt>
                <c:pt idx="4">
                  <c:v>Dacia</c:v>
                </c:pt>
                <c:pt idx="5">
                  <c:v>DP-28</c:v>
                </c:pt>
                <c:pt idx="6">
                  <c:v>Grenade</c:v>
                </c:pt>
                <c:pt idx="7">
                  <c:v>Groza</c:v>
                </c:pt>
                <c:pt idx="8">
                  <c:v>M16A4</c:v>
                </c:pt>
                <c:pt idx="9">
                  <c:v>M249</c:v>
                </c:pt>
                <c:pt idx="10">
                  <c:v>M416</c:v>
                </c:pt>
                <c:pt idx="11">
                  <c:v>Micro UZI</c:v>
                </c:pt>
                <c:pt idx="12">
                  <c:v>Mini 14</c:v>
                </c:pt>
                <c:pt idx="13">
                  <c:v>Pan</c:v>
                </c:pt>
                <c:pt idx="14">
                  <c:v>S12K</c:v>
                </c:pt>
                <c:pt idx="15">
                  <c:v>S1897</c:v>
                </c:pt>
                <c:pt idx="16">
                  <c:v>S686</c:v>
                </c:pt>
                <c:pt idx="17">
                  <c:v>SCAR-L</c:v>
                </c:pt>
                <c:pt idx="18">
                  <c:v>SKS</c:v>
                </c:pt>
                <c:pt idx="19">
                  <c:v>Tommy Gun</c:v>
                </c:pt>
                <c:pt idx="20">
                  <c:v>UMP9</c:v>
                </c:pt>
                <c:pt idx="21">
                  <c:v>Vector</c:v>
                </c:pt>
                <c:pt idx="22">
                  <c:v>VSS</c:v>
                </c:pt>
                <c:pt idx="23">
                  <c:v>Win94</c:v>
                </c:pt>
              </c:strCache>
            </c:strRef>
          </c:cat>
          <c:val>
            <c:numRef>
              <c:f>Sheet1!$B$4:$B$27</c:f>
              <c:numCache>
                <c:formatCode>General</c:formatCode>
                <c:ptCount val="24"/>
                <c:pt idx="0">
                  <c:v>1</c:v>
                </c:pt>
                <c:pt idx="1">
                  <c:v>69</c:v>
                </c:pt>
                <c:pt idx="2">
                  <c:v>1</c:v>
                </c:pt>
                <c:pt idx="3">
                  <c:v>2</c:v>
                </c:pt>
                <c:pt idx="4">
                  <c:v>1</c:v>
                </c:pt>
                <c:pt idx="5">
                  <c:v>7</c:v>
                </c:pt>
                <c:pt idx="6">
                  <c:v>13</c:v>
                </c:pt>
                <c:pt idx="7">
                  <c:v>5</c:v>
                </c:pt>
                <c:pt idx="8">
                  <c:v>75</c:v>
                </c:pt>
                <c:pt idx="9">
                  <c:v>1</c:v>
                </c:pt>
                <c:pt idx="10">
                  <c:v>101</c:v>
                </c:pt>
                <c:pt idx="11">
                  <c:v>23</c:v>
                </c:pt>
                <c:pt idx="12">
                  <c:v>17</c:v>
                </c:pt>
                <c:pt idx="13">
                  <c:v>3</c:v>
                </c:pt>
                <c:pt idx="14">
                  <c:v>12</c:v>
                </c:pt>
                <c:pt idx="15">
                  <c:v>36</c:v>
                </c:pt>
                <c:pt idx="16">
                  <c:v>23</c:v>
                </c:pt>
                <c:pt idx="17">
                  <c:v>77</c:v>
                </c:pt>
                <c:pt idx="18">
                  <c:v>10</c:v>
                </c:pt>
                <c:pt idx="19">
                  <c:v>8</c:v>
                </c:pt>
                <c:pt idx="20">
                  <c:v>46</c:v>
                </c:pt>
                <c:pt idx="21">
                  <c:v>1</c:v>
                </c:pt>
                <c:pt idx="22">
                  <c:v>2</c:v>
                </c:pt>
                <c:pt idx="2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1D-4B8A-8C0D-7E8FC6ADAC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0631840"/>
        <c:axId val="380630856"/>
      </c:areaChart>
      <c:catAx>
        <c:axId val="3806318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GUNS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0630856"/>
        <c:crosses val="autoZero"/>
        <c:auto val="1"/>
        <c:lblAlgn val="ctr"/>
        <c:lblOffset val="100"/>
        <c:noMultiLvlLbl val="0"/>
      </c:catAx>
      <c:valAx>
        <c:axId val="38063085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No. of vehicles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06318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693266411873961"/>
          <c:y val="0.31429891263373833"/>
          <c:w val="8.9426102438949523E-2"/>
          <c:h val="6.607974746420504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[pubgggggggg2.xlsx]No. of kills!PivotTable5</c:name>
    <c:fmtId val="3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IN"/>
              <a:t>Kills made in different types of matches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ivotFmts>
      <c:pivotFmt>
        <c:idx val="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3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4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4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4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4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4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4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4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4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5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5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5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5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5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5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5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5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5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6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6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6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6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6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6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6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6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6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7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7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7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7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7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7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7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7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7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8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9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0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1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2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3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3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3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3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3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3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3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3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4.2014000255833281E-2"/>
              <c:y val="0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4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5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6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7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8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8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8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8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8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8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8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8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8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19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0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1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2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3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4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5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0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1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2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3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4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5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6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7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8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  <c:pivotFmt>
        <c:idx val="269"/>
        <c:spPr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</a:gsLst>
            <a:lin ang="5400000" scaled="0"/>
          </a:gradFill>
          <a:ln w="19050">
            <a:solidFill>
              <a:schemeClr val="lt1"/>
            </a:solidFill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21312178320052336"/>
          <c:y val="0.19309734720659916"/>
          <c:w val="0.52263617948657315"/>
          <c:h val="0.77695467754030745"/>
        </c:manualLayout>
      </c:layout>
      <c:doughnutChart>
        <c:varyColors val="1"/>
        <c:ser>
          <c:idx val="0"/>
          <c:order val="0"/>
          <c:tx>
            <c:strRef>
              <c:f>'No. of kills'!$B$3:$B$4</c:f>
              <c:strCache>
                <c:ptCount val="1"/>
                <c:pt idx="0">
                  <c:v>duo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100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8BB-4A7E-8EAE-76EF12619124}"/>
              </c:ext>
            </c:extLst>
          </c:dPt>
          <c:dPt>
            <c:idx val="1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2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8BB-4A7E-8EAE-76EF12619124}"/>
              </c:ext>
            </c:extLst>
          </c:dPt>
          <c:dPt>
            <c:idx val="2"/>
            <c:bubble3D val="0"/>
            <c:spPr>
              <a:gradFill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8BB-4A7E-8EAE-76EF12619124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8BB-4A7E-8EAE-76EF12619124}"/>
              </c:ext>
            </c:extLst>
          </c:dPt>
          <c:dPt>
            <c:idx val="4"/>
            <c:bubble3D val="0"/>
            <c:spPr>
              <a:gradFill>
                <a:gsLst>
                  <a:gs pos="100000">
                    <a:schemeClr val="accent5">
                      <a:lumMod val="60000"/>
                      <a:lumOff val="40000"/>
                    </a:schemeClr>
                  </a:gs>
                  <a:gs pos="0">
                    <a:schemeClr val="accent5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58BB-4A7E-8EAE-76EF12619124}"/>
              </c:ext>
            </c:extLst>
          </c:dPt>
          <c:dPt>
            <c:idx val="5"/>
            <c:bubble3D val="0"/>
            <c:spPr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6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58BB-4A7E-8EAE-76EF12619124}"/>
              </c:ext>
            </c:extLst>
          </c:dPt>
          <c:dPt>
            <c:idx val="6"/>
            <c:bubble3D val="0"/>
            <c:spPr>
              <a:gradFill>
                <a:gsLst>
                  <a:gs pos="100000">
                    <a:schemeClr val="accent1">
                      <a:lumMod val="60000"/>
                      <a:lumMod val="60000"/>
                      <a:lumOff val="40000"/>
                    </a:schemeClr>
                  </a:gs>
                  <a:gs pos="0">
                    <a:schemeClr val="accent1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58BB-4A7E-8EAE-76EF12619124}"/>
              </c:ext>
            </c:extLst>
          </c:dPt>
          <c:dPt>
            <c:idx val="7"/>
            <c:bubble3D val="0"/>
            <c:spPr>
              <a:gradFill>
                <a:gsLst>
                  <a:gs pos="100000">
                    <a:schemeClr val="accent2">
                      <a:lumMod val="60000"/>
                      <a:lumMod val="60000"/>
                      <a:lumOff val="40000"/>
                    </a:schemeClr>
                  </a:gs>
                  <a:gs pos="0">
                    <a:schemeClr val="accent2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58BB-4A7E-8EAE-76EF12619124}"/>
              </c:ext>
            </c:extLst>
          </c:dPt>
          <c:dPt>
            <c:idx val="8"/>
            <c:bubble3D val="0"/>
            <c:spPr>
              <a:gradFill>
                <a:gsLst>
                  <a:gs pos="100000">
                    <a:schemeClr val="accent3">
                      <a:lumMod val="60000"/>
                      <a:lumMod val="60000"/>
                      <a:lumOff val="40000"/>
                    </a:schemeClr>
                  </a:gs>
                  <a:gs pos="0">
                    <a:schemeClr val="accent3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58BB-4A7E-8EAE-76EF12619124}"/>
              </c:ext>
            </c:extLst>
          </c:dPt>
          <c:dPt>
            <c:idx val="9"/>
            <c:bubble3D val="0"/>
            <c:spPr>
              <a:gradFill>
                <a:gsLst>
                  <a:gs pos="100000">
                    <a:schemeClr val="accent4">
                      <a:lumMod val="60000"/>
                      <a:lumMod val="60000"/>
                      <a:lumOff val="40000"/>
                    </a:schemeClr>
                  </a:gs>
                  <a:gs pos="0">
                    <a:schemeClr val="accent4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58BB-4A7E-8EAE-76EF126191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'No. of kills'!$A$5:$A$15</c:f>
              <c:strCache>
                <c:ptCount val="10"/>
                <c:pt idx="0">
                  <c:v>1-10</c:v>
                </c:pt>
                <c:pt idx="1">
                  <c:v>11-20</c:v>
                </c:pt>
                <c:pt idx="2">
                  <c:v>21-30</c:v>
                </c:pt>
                <c:pt idx="3">
                  <c:v>31-40</c:v>
                </c:pt>
                <c:pt idx="4">
                  <c:v>41-50</c:v>
                </c:pt>
                <c:pt idx="5">
                  <c:v>51-60</c:v>
                </c:pt>
                <c:pt idx="6">
                  <c:v>61-70</c:v>
                </c:pt>
                <c:pt idx="7">
                  <c:v>71-80</c:v>
                </c:pt>
                <c:pt idx="8">
                  <c:v>81-90</c:v>
                </c:pt>
                <c:pt idx="9">
                  <c:v>91-100</c:v>
                </c:pt>
              </c:strCache>
            </c:strRef>
          </c:cat>
          <c:val>
            <c:numRef>
              <c:f>'No. of kills'!$B$5:$B$15</c:f>
              <c:numCache>
                <c:formatCode>General</c:formatCode>
                <c:ptCount val="10"/>
                <c:pt idx="0">
                  <c:v>34</c:v>
                </c:pt>
                <c:pt idx="1">
                  <c:v>4</c:v>
                </c:pt>
                <c:pt idx="2">
                  <c:v>5</c:v>
                </c:pt>
                <c:pt idx="3">
                  <c:v>5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58BB-4A7E-8EAE-76EF12619124}"/>
            </c:ext>
          </c:extLst>
        </c:ser>
        <c:ser>
          <c:idx val="1"/>
          <c:order val="1"/>
          <c:tx>
            <c:strRef>
              <c:f>'No. of kills'!$C$3:$C$4</c:f>
              <c:strCache>
                <c:ptCount val="1"/>
                <c:pt idx="0">
                  <c:v>duo-fpp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100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6-58BB-4A7E-8EAE-76EF12619124}"/>
              </c:ext>
            </c:extLst>
          </c:dPt>
          <c:dPt>
            <c:idx val="1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2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8-58BB-4A7E-8EAE-76EF12619124}"/>
              </c:ext>
            </c:extLst>
          </c:dPt>
          <c:dPt>
            <c:idx val="2"/>
            <c:bubble3D val="0"/>
            <c:spPr>
              <a:gradFill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A-58BB-4A7E-8EAE-76EF12619124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C-58BB-4A7E-8EAE-76EF12619124}"/>
              </c:ext>
            </c:extLst>
          </c:dPt>
          <c:dPt>
            <c:idx val="4"/>
            <c:bubble3D val="0"/>
            <c:spPr>
              <a:gradFill>
                <a:gsLst>
                  <a:gs pos="100000">
                    <a:schemeClr val="accent5">
                      <a:lumMod val="60000"/>
                      <a:lumOff val="40000"/>
                    </a:schemeClr>
                  </a:gs>
                  <a:gs pos="0">
                    <a:schemeClr val="accent5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E-58BB-4A7E-8EAE-76EF12619124}"/>
              </c:ext>
            </c:extLst>
          </c:dPt>
          <c:dPt>
            <c:idx val="5"/>
            <c:bubble3D val="0"/>
            <c:spPr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6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0-58BB-4A7E-8EAE-76EF12619124}"/>
              </c:ext>
            </c:extLst>
          </c:dPt>
          <c:dPt>
            <c:idx val="6"/>
            <c:bubble3D val="0"/>
            <c:spPr>
              <a:gradFill>
                <a:gsLst>
                  <a:gs pos="100000">
                    <a:schemeClr val="accent1">
                      <a:lumMod val="60000"/>
                      <a:lumMod val="60000"/>
                      <a:lumOff val="40000"/>
                    </a:schemeClr>
                  </a:gs>
                  <a:gs pos="0">
                    <a:schemeClr val="accent1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2-58BB-4A7E-8EAE-76EF12619124}"/>
              </c:ext>
            </c:extLst>
          </c:dPt>
          <c:dPt>
            <c:idx val="7"/>
            <c:bubble3D val="0"/>
            <c:spPr>
              <a:gradFill>
                <a:gsLst>
                  <a:gs pos="100000">
                    <a:schemeClr val="accent2">
                      <a:lumMod val="60000"/>
                      <a:lumMod val="60000"/>
                      <a:lumOff val="40000"/>
                    </a:schemeClr>
                  </a:gs>
                  <a:gs pos="0">
                    <a:schemeClr val="accent2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4-58BB-4A7E-8EAE-76EF12619124}"/>
              </c:ext>
            </c:extLst>
          </c:dPt>
          <c:dPt>
            <c:idx val="8"/>
            <c:bubble3D val="0"/>
            <c:spPr>
              <a:gradFill>
                <a:gsLst>
                  <a:gs pos="100000">
                    <a:schemeClr val="accent3">
                      <a:lumMod val="60000"/>
                      <a:lumMod val="60000"/>
                      <a:lumOff val="40000"/>
                    </a:schemeClr>
                  </a:gs>
                  <a:gs pos="0">
                    <a:schemeClr val="accent3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6-58BB-4A7E-8EAE-76EF12619124}"/>
              </c:ext>
            </c:extLst>
          </c:dPt>
          <c:dPt>
            <c:idx val="9"/>
            <c:bubble3D val="0"/>
            <c:spPr>
              <a:gradFill>
                <a:gsLst>
                  <a:gs pos="100000">
                    <a:schemeClr val="accent4">
                      <a:lumMod val="60000"/>
                      <a:lumMod val="60000"/>
                      <a:lumOff val="40000"/>
                    </a:schemeClr>
                  </a:gs>
                  <a:gs pos="0">
                    <a:schemeClr val="accent4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8-58BB-4A7E-8EAE-76EF126191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'No. of kills'!$A$5:$A$15</c:f>
              <c:strCache>
                <c:ptCount val="10"/>
                <c:pt idx="0">
                  <c:v>1-10</c:v>
                </c:pt>
                <c:pt idx="1">
                  <c:v>11-20</c:v>
                </c:pt>
                <c:pt idx="2">
                  <c:v>21-30</c:v>
                </c:pt>
                <c:pt idx="3">
                  <c:v>31-40</c:v>
                </c:pt>
                <c:pt idx="4">
                  <c:v>41-50</c:v>
                </c:pt>
                <c:pt idx="5">
                  <c:v>51-60</c:v>
                </c:pt>
                <c:pt idx="6">
                  <c:v>61-70</c:v>
                </c:pt>
                <c:pt idx="7">
                  <c:v>71-80</c:v>
                </c:pt>
                <c:pt idx="8">
                  <c:v>81-90</c:v>
                </c:pt>
                <c:pt idx="9">
                  <c:v>91-100</c:v>
                </c:pt>
              </c:strCache>
            </c:strRef>
          </c:cat>
          <c:val>
            <c:numRef>
              <c:f>'No. of kills'!$C$5:$C$15</c:f>
              <c:numCache>
                <c:formatCode>General</c:formatCode>
                <c:ptCount val="10"/>
                <c:pt idx="0">
                  <c:v>61</c:v>
                </c:pt>
                <c:pt idx="1">
                  <c:v>41</c:v>
                </c:pt>
                <c:pt idx="2">
                  <c:v>25</c:v>
                </c:pt>
                <c:pt idx="3">
                  <c:v>12</c:v>
                </c:pt>
                <c:pt idx="4">
                  <c:v>5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9-58BB-4A7E-8EAE-76EF12619124}"/>
            </c:ext>
          </c:extLst>
        </c:ser>
        <c:ser>
          <c:idx val="2"/>
          <c:order val="2"/>
          <c:tx>
            <c:strRef>
              <c:f>'No. of kills'!$D$3:$D$4</c:f>
              <c:strCache>
                <c:ptCount val="1"/>
                <c:pt idx="0">
                  <c:v>solo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100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B-58BB-4A7E-8EAE-76EF12619124}"/>
              </c:ext>
            </c:extLst>
          </c:dPt>
          <c:dPt>
            <c:idx val="1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2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D-58BB-4A7E-8EAE-76EF12619124}"/>
              </c:ext>
            </c:extLst>
          </c:dPt>
          <c:dPt>
            <c:idx val="2"/>
            <c:bubble3D val="0"/>
            <c:spPr>
              <a:gradFill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F-58BB-4A7E-8EAE-76EF12619124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1-58BB-4A7E-8EAE-76EF12619124}"/>
              </c:ext>
            </c:extLst>
          </c:dPt>
          <c:dPt>
            <c:idx val="4"/>
            <c:bubble3D val="0"/>
            <c:spPr>
              <a:gradFill>
                <a:gsLst>
                  <a:gs pos="100000">
                    <a:schemeClr val="accent5">
                      <a:lumMod val="60000"/>
                      <a:lumOff val="40000"/>
                    </a:schemeClr>
                  </a:gs>
                  <a:gs pos="0">
                    <a:schemeClr val="accent5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3-58BB-4A7E-8EAE-76EF12619124}"/>
              </c:ext>
            </c:extLst>
          </c:dPt>
          <c:dPt>
            <c:idx val="5"/>
            <c:bubble3D val="0"/>
            <c:spPr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6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5-58BB-4A7E-8EAE-76EF12619124}"/>
              </c:ext>
            </c:extLst>
          </c:dPt>
          <c:dPt>
            <c:idx val="6"/>
            <c:bubble3D val="0"/>
            <c:spPr>
              <a:gradFill>
                <a:gsLst>
                  <a:gs pos="100000">
                    <a:schemeClr val="accent1">
                      <a:lumMod val="60000"/>
                      <a:lumMod val="60000"/>
                      <a:lumOff val="40000"/>
                    </a:schemeClr>
                  </a:gs>
                  <a:gs pos="0">
                    <a:schemeClr val="accent1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7-58BB-4A7E-8EAE-76EF12619124}"/>
              </c:ext>
            </c:extLst>
          </c:dPt>
          <c:dPt>
            <c:idx val="7"/>
            <c:bubble3D val="0"/>
            <c:spPr>
              <a:gradFill>
                <a:gsLst>
                  <a:gs pos="100000">
                    <a:schemeClr val="accent2">
                      <a:lumMod val="60000"/>
                      <a:lumMod val="60000"/>
                      <a:lumOff val="40000"/>
                    </a:schemeClr>
                  </a:gs>
                  <a:gs pos="0">
                    <a:schemeClr val="accent2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9-58BB-4A7E-8EAE-76EF12619124}"/>
              </c:ext>
            </c:extLst>
          </c:dPt>
          <c:dPt>
            <c:idx val="8"/>
            <c:bubble3D val="0"/>
            <c:spPr>
              <a:gradFill>
                <a:gsLst>
                  <a:gs pos="100000">
                    <a:schemeClr val="accent3">
                      <a:lumMod val="60000"/>
                      <a:lumMod val="60000"/>
                      <a:lumOff val="40000"/>
                    </a:schemeClr>
                  </a:gs>
                  <a:gs pos="0">
                    <a:schemeClr val="accent3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B-58BB-4A7E-8EAE-76EF12619124}"/>
              </c:ext>
            </c:extLst>
          </c:dPt>
          <c:dPt>
            <c:idx val="9"/>
            <c:bubble3D val="0"/>
            <c:spPr>
              <a:gradFill>
                <a:gsLst>
                  <a:gs pos="100000">
                    <a:schemeClr val="accent4">
                      <a:lumMod val="60000"/>
                      <a:lumMod val="60000"/>
                      <a:lumOff val="40000"/>
                    </a:schemeClr>
                  </a:gs>
                  <a:gs pos="0">
                    <a:schemeClr val="accent4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D-58BB-4A7E-8EAE-76EF126191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'No. of kills'!$A$5:$A$15</c:f>
              <c:strCache>
                <c:ptCount val="10"/>
                <c:pt idx="0">
                  <c:v>1-10</c:v>
                </c:pt>
                <c:pt idx="1">
                  <c:v>11-20</c:v>
                </c:pt>
                <c:pt idx="2">
                  <c:v>21-30</c:v>
                </c:pt>
                <c:pt idx="3">
                  <c:v>31-40</c:v>
                </c:pt>
                <c:pt idx="4">
                  <c:v>41-50</c:v>
                </c:pt>
                <c:pt idx="5">
                  <c:v>51-60</c:v>
                </c:pt>
                <c:pt idx="6">
                  <c:v>61-70</c:v>
                </c:pt>
                <c:pt idx="7">
                  <c:v>71-80</c:v>
                </c:pt>
                <c:pt idx="8">
                  <c:v>81-90</c:v>
                </c:pt>
                <c:pt idx="9">
                  <c:v>91-100</c:v>
                </c:pt>
              </c:strCache>
            </c:strRef>
          </c:cat>
          <c:val>
            <c:numRef>
              <c:f>'No. of kills'!$D$5:$D$15</c:f>
              <c:numCache>
                <c:formatCode>General</c:formatCode>
                <c:ptCount val="10"/>
                <c:pt idx="0">
                  <c:v>16</c:v>
                </c:pt>
                <c:pt idx="1">
                  <c:v>7</c:v>
                </c:pt>
                <c:pt idx="2">
                  <c:v>6</c:v>
                </c:pt>
                <c:pt idx="3">
                  <c:v>4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E-58BB-4A7E-8EAE-76EF12619124}"/>
            </c:ext>
          </c:extLst>
        </c:ser>
        <c:ser>
          <c:idx val="3"/>
          <c:order val="3"/>
          <c:tx>
            <c:strRef>
              <c:f>'No. of kills'!$E$3:$E$4</c:f>
              <c:strCache>
                <c:ptCount val="1"/>
                <c:pt idx="0">
                  <c:v>solo-fpp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100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0-58BB-4A7E-8EAE-76EF12619124}"/>
              </c:ext>
            </c:extLst>
          </c:dPt>
          <c:dPt>
            <c:idx val="1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2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2-58BB-4A7E-8EAE-76EF12619124}"/>
              </c:ext>
            </c:extLst>
          </c:dPt>
          <c:dPt>
            <c:idx val="2"/>
            <c:bubble3D val="0"/>
            <c:spPr>
              <a:gradFill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4-58BB-4A7E-8EAE-76EF12619124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6-58BB-4A7E-8EAE-76EF12619124}"/>
              </c:ext>
            </c:extLst>
          </c:dPt>
          <c:dPt>
            <c:idx val="4"/>
            <c:bubble3D val="0"/>
            <c:spPr>
              <a:gradFill>
                <a:gsLst>
                  <a:gs pos="100000">
                    <a:schemeClr val="accent5">
                      <a:lumMod val="60000"/>
                      <a:lumOff val="40000"/>
                    </a:schemeClr>
                  </a:gs>
                  <a:gs pos="0">
                    <a:schemeClr val="accent5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8-58BB-4A7E-8EAE-76EF12619124}"/>
              </c:ext>
            </c:extLst>
          </c:dPt>
          <c:dPt>
            <c:idx val="5"/>
            <c:bubble3D val="0"/>
            <c:spPr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6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A-58BB-4A7E-8EAE-76EF12619124}"/>
              </c:ext>
            </c:extLst>
          </c:dPt>
          <c:dPt>
            <c:idx val="6"/>
            <c:bubble3D val="0"/>
            <c:spPr>
              <a:gradFill>
                <a:gsLst>
                  <a:gs pos="100000">
                    <a:schemeClr val="accent1">
                      <a:lumMod val="60000"/>
                      <a:lumMod val="60000"/>
                      <a:lumOff val="40000"/>
                    </a:schemeClr>
                  </a:gs>
                  <a:gs pos="0">
                    <a:schemeClr val="accent1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C-58BB-4A7E-8EAE-76EF12619124}"/>
              </c:ext>
            </c:extLst>
          </c:dPt>
          <c:dPt>
            <c:idx val="7"/>
            <c:bubble3D val="0"/>
            <c:spPr>
              <a:gradFill>
                <a:gsLst>
                  <a:gs pos="100000">
                    <a:schemeClr val="accent2">
                      <a:lumMod val="60000"/>
                      <a:lumMod val="60000"/>
                      <a:lumOff val="40000"/>
                    </a:schemeClr>
                  </a:gs>
                  <a:gs pos="0">
                    <a:schemeClr val="accent2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E-58BB-4A7E-8EAE-76EF12619124}"/>
              </c:ext>
            </c:extLst>
          </c:dPt>
          <c:dPt>
            <c:idx val="8"/>
            <c:bubble3D val="0"/>
            <c:spPr>
              <a:gradFill>
                <a:gsLst>
                  <a:gs pos="100000">
                    <a:schemeClr val="accent3">
                      <a:lumMod val="60000"/>
                      <a:lumMod val="60000"/>
                      <a:lumOff val="40000"/>
                    </a:schemeClr>
                  </a:gs>
                  <a:gs pos="0">
                    <a:schemeClr val="accent3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0-58BB-4A7E-8EAE-76EF12619124}"/>
              </c:ext>
            </c:extLst>
          </c:dPt>
          <c:dPt>
            <c:idx val="9"/>
            <c:bubble3D val="0"/>
            <c:spPr>
              <a:gradFill>
                <a:gsLst>
                  <a:gs pos="100000">
                    <a:schemeClr val="accent4">
                      <a:lumMod val="60000"/>
                      <a:lumMod val="60000"/>
                      <a:lumOff val="40000"/>
                    </a:schemeClr>
                  </a:gs>
                  <a:gs pos="0">
                    <a:schemeClr val="accent4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2-58BB-4A7E-8EAE-76EF126191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'No. of kills'!$A$5:$A$15</c:f>
              <c:strCache>
                <c:ptCount val="10"/>
                <c:pt idx="0">
                  <c:v>1-10</c:v>
                </c:pt>
                <c:pt idx="1">
                  <c:v>11-20</c:v>
                </c:pt>
                <c:pt idx="2">
                  <c:v>21-30</c:v>
                </c:pt>
                <c:pt idx="3">
                  <c:v>31-40</c:v>
                </c:pt>
                <c:pt idx="4">
                  <c:v>41-50</c:v>
                </c:pt>
                <c:pt idx="5">
                  <c:v>51-60</c:v>
                </c:pt>
                <c:pt idx="6">
                  <c:v>61-70</c:v>
                </c:pt>
                <c:pt idx="7">
                  <c:v>71-80</c:v>
                </c:pt>
                <c:pt idx="8">
                  <c:v>81-90</c:v>
                </c:pt>
                <c:pt idx="9">
                  <c:v>91-100</c:v>
                </c:pt>
              </c:strCache>
            </c:strRef>
          </c:cat>
          <c:val>
            <c:numRef>
              <c:f>'No. of kills'!$E$5:$E$15</c:f>
              <c:numCache>
                <c:formatCode>General</c:formatCode>
                <c:ptCount val="10"/>
                <c:pt idx="0">
                  <c:v>53</c:v>
                </c:pt>
                <c:pt idx="1">
                  <c:v>28</c:v>
                </c:pt>
                <c:pt idx="2">
                  <c:v>12</c:v>
                </c:pt>
                <c:pt idx="3">
                  <c:v>6</c:v>
                </c:pt>
                <c:pt idx="4">
                  <c:v>2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53-58BB-4A7E-8EAE-76EF12619124}"/>
            </c:ext>
          </c:extLst>
        </c:ser>
        <c:ser>
          <c:idx val="4"/>
          <c:order val="4"/>
          <c:tx>
            <c:strRef>
              <c:f>'No. of kills'!$F$3:$F$4</c:f>
              <c:strCache>
                <c:ptCount val="1"/>
                <c:pt idx="0">
                  <c:v>squad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100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5-58BB-4A7E-8EAE-76EF12619124}"/>
              </c:ext>
            </c:extLst>
          </c:dPt>
          <c:dPt>
            <c:idx val="1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2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7-58BB-4A7E-8EAE-76EF12619124}"/>
              </c:ext>
            </c:extLst>
          </c:dPt>
          <c:dPt>
            <c:idx val="2"/>
            <c:bubble3D val="0"/>
            <c:spPr>
              <a:gradFill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9-58BB-4A7E-8EAE-76EF12619124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B-58BB-4A7E-8EAE-76EF12619124}"/>
              </c:ext>
            </c:extLst>
          </c:dPt>
          <c:dPt>
            <c:idx val="4"/>
            <c:bubble3D val="0"/>
            <c:spPr>
              <a:gradFill>
                <a:gsLst>
                  <a:gs pos="100000">
                    <a:schemeClr val="accent5">
                      <a:lumMod val="60000"/>
                      <a:lumOff val="40000"/>
                    </a:schemeClr>
                  </a:gs>
                  <a:gs pos="0">
                    <a:schemeClr val="accent5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D-58BB-4A7E-8EAE-76EF12619124}"/>
              </c:ext>
            </c:extLst>
          </c:dPt>
          <c:dPt>
            <c:idx val="5"/>
            <c:bubble3D val="0"/>
            <c:spPr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6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F-58BB-4A7E-8EAE-76EF12619124}"/>
              </c:ext>
            </c:extLst>
          </c:dPt>
          <c:dPt>
            <c:idx val="6"/>
            <c:bubble3D val="0"/>
            <c:spPr>
              <a:gradFill>
                <a:gsLst>
                  <a:gs pos="100000">
                    <a:schemeClr val="accent1">
                      <a:lumMod val="60000"/>
                      <a:lumMod val="60000"/>
                      <a:lumOff val="40000"/>
                    </a:schemeClr>
                  </a:gs>
                  <a:gs pos="0">
                    <a:schemeClr val="accent1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1-58BB-4A7E-8EAE-76EF12619124}"/>
              </c:ext>
            </c:extLst>
          </c:dPt>
          <c:dPt>
            <c:idx val="7"/>
            <c:bubble3D val="0"/>
            <c:spPr>
              <a:gradFill>
                <a:gsLst>
                  <a:gs pos="100000">
                    <a:schemeClr val="accent2">
                      <a:lumMod val="60000"/>
                      <a:lumMod val="60000"/>
                      <a:lumOff val="40000"/>
                    </a:schemeClr>
                  </a:gs>
                  <a:gs pos="0">
                    <a:schemeClr val="accent2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3-58BB-4A7E-8EAE-76EF12619124}"/>
              </c:ext>
            </c:extLst>
          </c:dPt>
          <c:dPt>
            <c:idx val="8"/>
            <c:bubble3D val="0"/>
            <c:spPr>
              <a:gradFill>
                <a:gsLst>
                  <a:gs pos="100000">
                    <a:schemeClr val="accent3">
                      <a:lumMod val="60000"/>
                      <a:lumMod val="60000"/>
                      <a:lumOff val="40000"/>
                    </a:schemeClr>
                  </a:gs>
                  <a:gs pos="0">
                    <a:schemeClr val="accent3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5-58BB-4A7E-8EAE-76EF12619124}"/>
              </c:ext>
            </c:extLst>
          </c:dPt>
          <c:dPt>
            <c:idx val="9"/>
            <c:bubble3D val="0"/>
            <c:spPr>
              <a:gradFill>
                <a:gsLst>
                  <a:gs pos="100000">
                    <a:schemeClr val="accent4">
                      <a:lumMod val="60000"/>
                      <a:lumMod val="60000"/>
                      <a:lumOff val="40000"/>
                    </a:schemeClr>
                  </a:gs>
                  <a:gs pos="0">
                    <a:schemeClr val="accent4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7-58BB-4A7E-8EAE-76EF126191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'No. of kills'!$A$5:$A$15</c:f>
              <c:strCache>
                <c:ptCount val="10"/>
                <c:pt idx="0">
                  <c:v>1-10</c:v>
                </c:pt>
                <c:pt idx="1">
                  <c:v>11-20</c:v>
                </c:pt>
                <c:pt idx="2">
                  <c:v>21-30</c:v>
                </c:pt>
                <c:pt idx="3">
                  <c:v>31-40</c:v>
                </c:pt>
                <c:pt idx="4">
                  <c:v>41-50</c:v>
                </c:pt>
                <c:pt idx="5">
                  <c:v>51-60</c:v>
                </c:pt>
                <c:pt idx="6">
                  <c:v>61-70</c:v>
                </c:pt>
                <c:pt idx="7">
                  <c:v>71-80</c:v>
                </c:pt>
                <c:pt idx="8">
                  <c:v>81-90</c:v>
                </c:pt>
                <c:pt idx="9">
                  <c:v>91-100</c:v>
                </c:pt>
              </c:strCache>
            </c:strRef>
          </c:cat>
          <c:val>
            <c:numRef>
              <c:f>'No. of kills'!$F$5:$F$15</c:f>
              <c:numCache>
                <c:formatCode>General</c:formatCode>
                <c:ptCount val="10"/>
                <c:pt idx="0">
                  <c:v>57</c:v>
                </c:pt>
                <c:pt idx="1">
                  <c:v>17</c:v>
                </c:pt>
                <c:pt idx="2">
                  <c:v>13</c:v>
                </c:pt>
                <c:pt idx="3">
                  <c:v>11</c:v>
                </c:pt>
                <c:pt idx="4">
                  <c:v>3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8-58BB-4A7E-8EAE-76EF12619124}"/>
            </c:ext>
          </c:extLst>
        </c:ser>
        <c:ser>
          <c:idx val="5"/>
          <c:order val="5"/>
          <c:tx>
            <c:strRef>
              <c:f>'No. of kills'!$G$3:$G$4</c:f>
              <c:strCache>
                <c:ptCount val="1"/>
                <c:pt idx="0">
                  <c:v>squad-fpp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100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A-58BB-4A7E-8EAE-76EF12619124}"/>
              </c:ext>
            </c:extLst>
          </c:dPt>
          <c:dPt>
            <c:idx val="1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2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C-58BB-4A7E-8EAE-76EF12619124}"/>
              </c:ext>
            </c:extLst>
          </c:dPt>
          <c:dPt>
            <c:idx val="2"/>
            <c:bubble3D val="0"/>
            <c:spPr>
              <a:gradFill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E-58BB-4A7E-8EAE-76EF12619124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70-58BB-4A7E-8EAE-76EF12619124}"/>
              </c:ext>
            </c:extLst>
          </c:dPt>
          <c:dPt>
            <c:idx val="4"/>
            <c:bubble3D val="0"/>
            <c:spPr>
              <a:gradFill>
                <a:gsLst>
                  <a:gs pos="100000">
                    <a:schemeClr val="accent5">
                      <a:lumMod val="60000"/>
                      <a:lumOff val="40000"/>
                    </a:schemeClr>
                  </a:gs>
                  <a:gs pos="0">
                    <a:schemeClr val="accent5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72-58BB-4A7E-8EAE-76EF12619124}"/>
              </c:ext>
            </c:extLst>
          </c:dPt>
          <c:dPt>
            <c:idx val="5"/>
            <c:bubble3D val="0"/>
            <c:spPr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6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74-58BB-4A7E-8EAE-76EF12619124}"/>
              </c:ext>
            </c:extLst>
          </c:dPt>
          <c:dPt>
            <c:idx val="6"/>
            <c:bubble3D val="0"/>
            <c:spPr>
              <a:gradFill>
                <a:gsLst>
                  <a:gs pos="100000">
                    <a:schemeClr val="accent1">
                      <a:lumMod val="60000"/>
                      <a:lumMod val="60000"/>
                      <a:lumOff val="40000"/>
                    </a:schemeClr>
                  </a:gs>
                  <a:gs pos="0">
                    <a:schemeClr val="accent1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76-58BB-4A7E-8EAE-76EF12619124}"/>
              </c:ext>
            </c:extLst>
          </c:dPt>
          <c:dPt>
            <c:idx val="7"/>
            <c:bubble3D val="0"/>
            <c:spPr>
              <a:gradFill>
                <a:gsLst>
                  <a:gs pos="100000">
                    <a:schemeClr val="accent2">
                      <a:lumMod val="60000"/>
                      <a:lumMod val="60000"/>
                      <a:lumOff val="40000"/>
                    </a:schemeClr>
                  </a:gs>
                  <a:gs pos="0">
                    <a:schemeClr val="accent2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78-58BB-4A7E-8EAE-76EF12619124}"/>
              </c:ext>
            </c:extLst>
          </c:dPt>
          <c:dPt>
            <c:idx val="8"/>
            <c:bubble3D val="0"/>
            <c:spPr>
              <a:gradFill>
                <a:gsLst>
                  <a:gs pos="100000">
                    <a:schemeClr val="accent3">
                      <a:lumMod val="60000"/>
                      <a:lumMod val="60000"/>
                      <a:lumOff val="40000"/>
                    </a:schemeClr>
                  </a:gs>
                  <a:gs pos="0">
                    <a:schemeClr val="accent3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7A-58BB-4A7E-8EAE-76EF12619124}"/>
              </c:ext>
            </c:extLst>
          </c:dPt>
          <c:dPt>
            <c:idx val="9"/>
            <c:bubble3D val="0"/>
            <c:spPr>
              <a:gradFill>
                <a:gsLst>
                  <a:gs pos="100000">
                    <a:schemeClr val="accent4">
                      <a:lumMod val="60000"/>
                      <a:lumMod val="60000"/>
                      <a:lumOff val="40000"/>
                    </a:schemeClr>
                  </a:gs>
                  <a:gs pos="0">
                    <a:schemeClr val="accent4">
                      <a:lumMod val="60000"/>
                    </a:schemeClr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7C-58BB-4A7E-8EAE-76EF126191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'No. of kills'!$A$5:$A$15</c:f>
              <c:strCache>
                <c:ptCount val="10"/>
                <c:pt idx="0">
                  <c:v>1-10</c:v>
                </c:pt>
                <c:pt idx="1">
                  <c:v>11-20</c:v>
                </c:pt>
                <c:pt idx="2">
                  <c:v>21-30</c:v>
                </c:pt>
                <c:pt idx="3">
                  <c:v>31-40</c:v>
                </c:pt>
                <c:pt idx="4">
                  <c:v>41-50</c:v>
                </c:pt>
                <c:pt idx="5">
                  <c:v>51-60</c:v>
                </c:pt>
                <c:pt idx="6">
                  <c:v>61-70</c:v>
                </c:pt>
                <c:pt idx="7">
                  <c:v>71-80</c:v>
                </c:pt>
                <c:pt idx="8">
                  <c:v>81-90</c:v>
                </c:pt>
                <c:pt idx="9">
                  <c:v>91-100</c:v>
                </c:pt>
              </c:strCache>
            </c:strRef>
          </c:cat>
          <c:val>
            <c:numRef>
              <c:f>'No. of kills'!$G$5:$G$15</c:f>
              <c:numCache>
                <c:formatCode>General</c:formatCode>
                <c:ptCount val="10"/>
                <c:pt idx="0">
                  <c:v>176</c:v>
                </c:pt>
                <c:pt idx="1">
                  <c:v>57</c:v>
                </c:pt>
                <c:pt idx="2">
                  <c:v>34</c:v>
                </c:pt>
                <c:pt idx="3">
                  <c:v>18</c:v>
                </c:pt>
                <c:pt idx="4">
                  <c:v>13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7D-58BB-4A7E-8EAE-76EF1261912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705255483559557"/>
          <c:y val="0.28836122047244095"/>
          <c:w val="8.2910777827698179E-2"/>
          <c:h val="0.50223565804274461"/>
        </c:manualLayout>
      </c:layout>
      <c:overlay val="0"/>
      <c:spPr>
        <a:solidFill>
          <a:schemeClr val="lt1">
            <a:alpha val="50000"/>
          </a:schemeClr>
        </a:solidFill>
        <a:ln>
          <a:noFill/>
          <a:round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[pubgggggggg2.xlsx]longestkill!PivotTable3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Damage dealt by the gun and longest kill by the same gun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longestkill!$B$3</c:f>
              <c:strCache>
                <c:ptCount val="1"/>
                <c:pt idx="0">
                  <c:v>Sum of damageDealt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longestkill!$A$4:$A$30</c:f>
              <c:multiLvlStrCache>
                <c:ptCount val="22"/>
                <c:lvl>
                  <c:pt idx="0">
                    <c:v>AUG</c:v>
                  </c:pt>
                  <c:pt idx="1">
                    <c:v>AKM</c:v>
                  </c:pt>
                  <c:pt idx="2">
                    <c:v>Bluezone</c:v>
                  </c:pt>
                  <c:pt idx="3">
                    <c:v>M16A4</c:v>
                  </c:pt>
                  <c:pt idx="4">
                    <c:v>M416</c:v>
                  </c:pt>
                  <c:pt idx="5">
                    <c:v>Mini 14</c:v>
                  </c:pt>
                  <c:pt idx="6">
                    <c:v>SCAR-L</c:v>
                  </c:pt>
                  <c:pt idx="7">
                    <c:v>AWM</c:v>
                  </c:pt>
                  <c:pt idx="8">
                    <c:v>Kar98k</c:v>
                  </c:pt>
                  <c:pt idx="9">
                    <c:v>Crossbow</c:v>
                  </c:pt>
                  <c:pt idx="10">
                    <c:v>Down and Out</c:v>
                  </c:pt>
                  <c:pt idx="11">
                    <c:v>Falling</c:v>
                  </c:pt>
                  <c:pt idx="12">
                    <c:v>Grenade</c:v>
                  </c:pt>
                  <c:pt idx="13">
                    <c:v>Hit by Car</c:v>
                  </c:pt>
                  <c:pt idx="14">
                    <c:v>Motorbike (SideCar)</c:v>
                  </c:pt>
                  <c:pt idx="15">
                    <c:v>Pan</c:v>
                  </c:pt>
                  <c:pt idx="16">
                    <c:v>Uaz</c:v>
                  </c:pt>
                  <c:pt idx="17">
                    <c:v>Micro UZI</c:v>
                  </c:pt>
                  <c:pt idx="18">
                    <c:v>UMP9</c:v>
                  </c:pt>
                  <c:pt idx="19">
                    <c:v>S12K</c:v>
                  </c:pt>
                  <c:pt idx="20">
                    <c:v>S1897</c:v>
                  </c:pt>
                  <c:pt idx="21">
                    <c:v>S686</c:v>
                  </c:pt>
                </c:lvl>
                <c:lvl>
                  <c:pt idx="0">
                    <c:v>Assault rifles</c:v>
                  </c:pt>
                  <c:pt idx="7">
                    <c:v>Snipers</c:v>
                  </c:pt>
                  <c:pt idx="9">
                    <c:v>Others</c:v>
                  </c:pt>
                  <c:pt idx="17">
                    <c:v>SMG</c:v>
                  </c:pt>
                  <c:pt idx="19">
                    <c:v>Shotguns</c:v>
                  </c:pt>
                </c:lvl>
              </c:multiLvlStrCache>
            </c:multiLvlStrRef>
          </c:cat>
          <c:val>
            <c:numRef>
              <c:f>longestkill!$B$4:$B$30</c:f>
              <c:numCache>
                <c:formatCode>General</c:formatCode>
                <c:ptCount val="22"/>
                <c:pt idx="0">
                  <c:v>58.36</c:v>
                </c:pt>
                <c:pt idx="1">
                  <c:v>1370.4599999999998</c:v>
                </c:pt>
                <c:pt idx="2">
                  <c:v>608.51</c:v>
                </c:pt>
                <c:pt idx="3">
                  <c:v>991.30000000000018</c:v>
                </c:pt>
                <c:pt idx="4">
                  <c:v>1912.66</c:v>
                </c:pt>
                <c:pt idx="5">
                  <c:v>165.1</c:v>
                </c:pt>
                <c:pt idx="6">
                  <c:v>1210.8699999999999</c:v>
                </c:pt>
                <c:pt idx="7">
                  <c:v>479</c:v>
                </c:pt>
                <c:pt idx="8">
                  <c:v>414.60500000000002</c:v>
                </c:pt>
                <c:pt idx="9">
                  <c:v>100</c:v>
                </c:pt>
                <c:pt idx="10">
                  <c:v>3062.34</c:v>
                </c:pt>
                <c:pt idx="11">
                  <c:v>536.29999999999995</c:v>
                </c:pt>
                <c:pt idx="12">
                  <c:v>192.9</c:v>
                </c:pt>
                <c:pt idx="13">
                  <c:v>47.85</c:v>
                </c:pt>
                <c:pt idx="14">
                  <c:v>0</c:v>
                </c:pt>
                <c:pt idx="15">
                  <c:v>51.6</c:v>
                </c:pt>
                <c:pt idx="16">
                  <c:v>14.03</c:v>
                </c:pt>
                <c:pt idx="17">
                  <c:v>740.40000000000009</c:v>
                </c:pt>
                <c:pt idx="18">
                  <c:v>1267.75</c:v>
                </c:pt>
                <c:pt idx="19">
                  <c:v>332.5</c:v>
                </c:pt>
                <c:pt idx="20">
                  <c:v>211.8</c:v>
                </c:pt>
                <c:pt idx="2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30-45BF-B16F-B117925C43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42273032"/>
        <c:axId val="642273688"/>
      </c:barChart>
      <c:lineChart>
        <c:grouping val="standard"/>
        <c:varyColors val="0"/>
        <c:ser>
          <c:idx val="1"/>
          <c:order val="1"/>
          <c:tx>
            <c:strRef>
              <c:f>longestkill!$C$3</c:f>
              <c:strCache>
                <c:ptCount val="1"/>
                <c:pt idx="0">
                  <c:v>Max of longestKill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multiLvlStrRef>
              <c:f>longestkill!$A$4:$A$30</c:f>
              <c:multiLvlStrCache>
                <c:ptCount val="22"/>
                <c:lvl>
                  <c:pt idx="0">
                    <c:v>AUG</c:v>
                  </c:pt>
                  <c:pt idx="1">
                    <c:v>AKM</c:v>
                  </c:pt>
                  <c:pt idx="2">
                    <c:v>Bluezone</c:v>
                  </c:pt>
                  <c:pt idx="3">
                    <c:v>M16A4</c:v>
                  </c:pt>
                  <c:pt idx="4">
                    <c:v>M416</c:v>
                  </c:pt>
                  <c:pt idx="5">
                    <c:v>Mini 14</c:v>
                  </c:pt>
                  <c:pt idx="6">
                    <c:v>SCAR-L</c:v>
                  </c:pt>
                  <c:pt idx="7">
                    <c:v>AWM</c:v>
                  </c:pt>
                  <c:pt idx="8">
                    <c:v>Kar98k</c:v>
                  </c:pt>
                  <c:pt idx="9">
                    <c:v>Crossbow</c:v>
                  </c:pt>
                  <c:pt idx="10">
                    <c:v>Down and Out</c:v>
                  </c:pt>
                  <c:pt idx="11">
                    <c:v>Falling</c:v>
                  </c:pt>
                  <c:pt idx="12">
                    <c:v>Grenade</c:v>
                  </c:pt>
                  <c:pt idx="13">
                    <c:v>Hit by Car</c:v>
                  </c:pt>
                  <c:pt idx="14">
                    <c:v>Motorbike (SideCar)</c:v>
                  </c:pt>
                  <c:pt idx="15">
                    <c:v>Pan</c:v>
                  </c:pt>
                  <c:pt idx="16">
                    <c:v>Uaz</c:v>
                  </c:pt>
                  <c:pt idx="17">
                    <c:v>Micro UZI</c:v>
                  </c:pt>
                  <c:pt idx="18">
                    <c:v>UMP9</c:v>
                  </c:pt>
                  <c:pt idx="19">
                    <c:v>S12K</c:v>
                  </c:pt>
                  <c:pt idx="20">
                    <c:v>S1897</c:v>
                  </c:pt>
                  <c:pt idx="21">
                    <c:v>S686</c:v>
                  </c:pt>
                </c:lvl>
                <c:lvl>
                  <c:pt idx="0">
                    <c:v>Assault rifles</c:v>
                  </c:pt>
                  <c:pt idx="7">
                    <c:v>Snipers</c:v>
                  </c:pt>
                  <c:pt idx="9">
                    <c:v>Others</c:v>
                  </c:pt>
                  <c:pt idx="17">
                    <c:v>SMG</c:v>
                  </c:pt>
                  <c:pt idx="19">
                    <c:v>Shotguns</c:v>
                  </c:pt>
                </c:lvl>
              </c:multiLvlStrCache>
            </c:multiLvlStrRef>
          </c:cat>
          <c:val>
            <c:numRef>
              <c:f>longestkill!$C$4:$C$30</c:f>
              <c:numCache>
                <c:formatCode>General</c:formatCode>
                <c:ptCount val="22"/>
                <c:pt idx="0">
                  <c:v>0</c:v>
                </c:pt>
                <c:pt idx="1">
                  <c:v>181.7</c:v>
                </c:pt>
                <c:pt idx="2">
                  <c:v>137.9</c:v>
                </c:pt>
                <c:pt idx="3">
                  <c:v>49.97</c:v>
                </c:pt>
                <c:pt idx="4">
                  <c:v>283</c:v>
                </c:pt>
                <c:pt idx="5">
                  <c:v>52.09</c:v>
                </c:pt>
                <c:pt idx="6">
                  <c:v>91.38</c:v>
                </c:pt>
                <c:pt idx="7">
                  <c:v>18.010000000000002</c:v>
                </c:pt>
                <c:pt idx="8">
                  <c:v>107.1</c:v>
                </c:pt>
                <c:pt idx="9">
                  <c:v>0</c:v>
                </c:pt>
                <c:pt idx="10">
                  <c:v>200.2</c:v>
                </c:pt>
                <c:pt idx="11">
                  <c:v>328</c:v>
                </c:pt>
                <c:pt idx="12">
                  <c:v>24.34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34.29</c:v>
                </c:pt>
                <c:pt idx="18">
                  <c:v>96.7</c:v>
                </c:pt>
                <c:pt idx="19">
                  <c:v>16.440000000000001</c:v>
                </c:pt>
                <c:pt idx="20">
                  <c:v>11.36</c:v>
                </c:pt>
                <c:pt idx="21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E30-45BF-B16F-B117925C43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14229120"/>
        <c:axId val="372097080"/>
      </c:lineChart>
      <c:catAx>
        <c:axId val="6422730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GUNS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2273688"/>
        <c:crosses val="autoZero"/>
        <c:auto val="1"/>
        <c:lblAlgn val="ctr"/>
        <c:lblOffset val="100"/>
        <c:noMultiLvlLbl val="0"/>
      </c:catAx>
      <c:valAx>
        <c:axId val="6422736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DAMAGE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2273032"/>
        <c:crossesAt val="1"/>
        <c:crossBetween val="between"/>
      </c:valAx>
      <c:valAx>
        <c:axId val="37209708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distance in </a:t>
                </a:r>
                <a:r>
                  <a:rPr lang="en-IN" baseline="0"/>
                  <a:t> metres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4229120"/>
        <c:crosses val="max"/>
        <c:crossBetween val="between"/>
      </c:valAx>
      <c:catAx>
        <c:axId val="81422912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7209708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[pubgggggggg2.xlsx]Survival!PivotTable1</c:name>
    <c:fmtId val="2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SURVIVAL PLAYERS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2700">
              <a:solidFill>
                <a:schemeClr val="lt2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Survival!$B$3:$B$4</c:f>
              <c:strCache>
                <c:ptCount val="1"/>
                <c:pt idx="0">
                  <c:v>duo-fpp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Survival!$A$5:$A$15</c:f>
              <c:strCache>
                <c:ptCount val="10"/>
                <c:pt idx="0">
                  <c:v>1e5058128ae47c</c:v>
                </c:pt>
                <c:pt idx="1">
                  <c:v>2600b0c744c419</c:v>
                </c:pt>
                <c:pt idx="2">
                  <c:v>3a878f94e8e659</c:v>
                </c:pt>
                <c:pt idx="3">
                  <c:v>3f222f0e1640af</c:v>
                </c:pt>
                <c:pt idx="4">
                  <c:v>4875ef87e92dc3</c:v>
                </c:pt>
                <c:pt idx="5">
                  <c:v>4e68f1601d1241</c:v>
                </c:pt>
                <c:pt idx="6">
                  <c:v>83fac43ac28f44</c:v>
                </c:pt>
                <c:pt idx="7">
                  <c:v>a23ca6cb11532c</c:v>
                </c:pt>
                <c:pt idx="8">
                  <c:v>a696ac4f58b9b9</c:v>
                </c:pt>
                <c:pt idx="9">
                  <c:v>ee3025cc18e7c9</c:v>
                </c:pt>
              </c:strCache>
            </c:strRef>
          </c:cat>
          <c:val>
            <c:numRef>
              <c:f>Survival!$B$5:$B$15</c:f>
              <c:numCache>
                <c:formatCode>General</c:formatCode>
                <c:ptCount val="10"/>
                <c:pt idx="0">
                  <c:v>2067</c:v>
                </c:pt>
                <c:pt idx="1">
                  <c:v>1968</c:v>
                </c:pt>
                <c:pt idx="2">
                  <c:v>1959</c:v>
                </c:pt>
                <c:pt idx="3">
                  <c:v>2000</c:v>
                </c:pt>
                <c:pt idx="4">
                  <c:v>2004</c:v>
                </c:pt>
                <c:pt idx="5">
                  <c:v>1970</c:v>
                </c:pt>
                <c:pt idx="6">
                  <c:v>2048</c:v>
                </c:pt>
                <c:pt idx="7">
                  <c:v>1962</c:v>
                </c:pt>
                <c:pt idx="8">
                  <c:v>1985</c:v>
                </c:pt>
                <c:pt idx="9">
                  <c:v>1972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8D-4C0C-8224-47126C9213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59386376"/>
        <c:axId val="559386704"/>
        <c:axId val="0"/>
      </c:bar3DChart>
      <c:catAx>
        <c:axId val="5593863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Top</a:t>
                </a:r>
                <a:r>
                  <a:rPr lang="en-IN" baseline="0"/>
                  <a:t> players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9386704"/>
        <c:crosses val="autoZero"/>
        <c:auto val="1"/>
        <c:lblAlgn val="ctr"/>
        <c:lblOffset val="100"/>
        <c:noMultiLvlLbl val="0"/>
      </c:catAx>
      <c:valAx>
        <c:axId val="559386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Duration in 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9386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[pubgggggggg2.xlsx]distance travelled!PivotTable10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Distance</a:t>
            </a:r>
            <a:r>
              <a:rPr lang="en-IN" baseline="0"/>
              <a:t> travelled by top players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6"/>
          <c:spPr>
            <a:solidFill>
              <a:schemeClr val="accent3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6"/>
          <c:spPr>
            <a:solidFill>
              <a:schemeClr val="accent3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6"/>
          <c:spPr>
            <a:solidFill>
              <a:schemeClr val="accent3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'distance travelled'!$C$3</c:f>
              <c:strCache>
                <c:ptCount val="1"/>
                <c:pt idx="0">
                  <c:v>Sum of swimDistance</c:v>
                </c:pt>
              </c:strCache>
            </c:strRef>
          </c:tx>
          <c:spPr>
            <a:pattFill prst="narHorz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invertIfNegative val="0"/>
          <c:cat>
            <c:strRef>
              <c:f>'distance travelled'!$A$4:$A$13</c:f>
              <c:strCache>
                <c:ptCount val="10"/>
                <c:pt idx="0">
                  <c:v>13a7795ce6b8db</c:v>
                </c:pt>
                <c:pt idx="1">
                  <c:v>4eb7ca36d461ad</c:v>
                </c:pt>
                <c:pt idx="2">
                  <c:v>6029d2c3e946bf</c:v>
                </c:pt>
                <c:pt idx="3">
                  <c:v>67e79b6a3aacc7</c:v>
                </c:pt>
                <c:pt idx="4">
                  <c:v>855c5af857e0d2</c:v>
                </c:pt>
                <c:pt idx="5">
                  <c:v>acee82a21c5771</c:v>
                </c:pt>
                <c:pt idx="6">
                  <c:v>cda40180a5dbbb</c:v>
                </c:pt>
                <c:pt idx="7">
                  <c:v>ce4f6ac165705e</c:v>
                </c:pt>
                <c:pt idx="8">
                  <c:v>dcee83d806e630</c:v>
                </c:pt>
                <c:pt idx="9">
                  <c:v>de328fb3712724</c:v>
                </c:pt>
              </c:strCache>
            </c:strRef>
          </c:cat>
          <c:val>
            <c:numRef>
              <c:f>'distance travelled'!$C$4:$C$13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28.27</c:v>
                </c:pt>
                <c:pt idx="6">
                  <c:v>0</c:v>
                </c:pt>
                <c:pt idx="7">
                  <c:v>0</c:v>
                </c:pt>
                <c:pt idx="8">
                  <c:v>45.31</c:v>
                </c:pt>
                <c:pt idx="9">
                  <c:v>36.630000000000003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D8-4FC6-9297-7A3D662BA9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axId val="702884672"/>
        <c:axId val="702883688"/>
      </c:barChart>
      <c:lineChart>
        <c:grouping val="standard"/>
        <c:varyColors val="0"/>
        <c:ser>
          <c:idx val="0"/>
          <c:order val="0"/>
          <c:tx>
            <c:strRef>
              <c:f>'distance travelled'!$B$3</c:f>
              <c:strCache>
                <c:ptCount val="1"/>
                <c:pt idx="0">
                  <c:v>Sum of rideDistance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cat>
            <c:strRef>
              <c:f>'distance travelled'!$A$4:$A$13</c:f>
              <c:strCache>
                <c:ptCount val="10"/>
                <c:pt idx="0">
                  <c:v>13a7795ce6b8db</c:v>
                </c:pt>
                <c:pt idx="1">
                  <c:v>4eb7ca36d461ad</c:v>
                </c:pt>
                <c:pt idx="2">
                  <c:v>6029d2c3e946bf</c:v>
                </c:pt>
                <c:pt idx="3">
                  <c:v>67e79b6a3aacc7</c:v>
                </c:pt>
                <c:pt idx="4">
                  <c:v>855c5af857e0d2</c:v>
                </c:pt>
                <c:pt idx="5">
                  <c:v>acee82a21c5771</c:v>
                </c:pt>
                <c:pt idx="6">
                  <c:v>cda40180a5dbbb</c:v>
                </c:pt>
                <c:pt idx="7">
                  <c:v>ce4f6ac165705e</c:v>
                </c:pt>
                <c:pt idx="8">
                  <c:v>dcee83d806e630</c:v>
                </c:pt>
                <c:pt idx="9">
                  <c:v>de328fb3712724</c:v>
                </c:pt>
              </c:strCache>
            </c:strRef>
          </c:cat>
          <c:val>
            <c:numRef>
              <c:f>'distance travelled'!$B$4:$B$13</c:f>
              <c:numCache>
                <c:formatCode>General</c:formatCode>
                <c:ptCount val="10"/>
                <c:pt idx="0">
                  <c:v>6363</c:v>
                </c:pt>
                <c:pt idx="1">
                  <c:v>6217</c:v>
                </c:pt>
                <c:pt idx="2">
                  <c:v>7055</c:v>
                </c:pt>
                <c:pt idx="3">
                  <c:v>8677</c:v>
                </c:pt>
                <c:pt idx="4">
                  <c:v>7684</c:v>
                </c:pt>
                <c:pt idx="5">
                  <c:v>7818</c:v>
                </c:pt>
                <c:pt idx="6">
                  <c:v>8012</c:v>
                </c:pt>
                <c:pt idx="7">
                  <c:v>6639</c:v>
                </c:pt>
                <c:pt idx="8">
                  <c:v>7595</c:v>
                </c:pt>
                <c:pt idx="9">
                  <c:v>6153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CD8-4FC6-9297-7A3D662BA917}"/>
            </c:ext>
          </c:extLst>
        </c:ser>
        <c:ser>
          <c:idx val="2"/>
          <c:order val="2"/>
          <c:tx>
            <c:strRef>
              <c:f>'distance travelled'!$D$3</c:f>
              <c:strCache>
                <c:ptCount val="1"/>
                <c:pt idx="0">
                  <c:v>Sum of walkDistance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accent3"/>
              </a:solidFill>
              <a:ln>
                <a:noFill/>
              </a:ln>
              <a:effectLst/>
            </c:spPr>
          </c:marker>
          <c:cat>
            <c:strRef>
              <c:f>'distance travelled'!$A$4:$A$13</c:f>
              <c:strCache>
                <c:ptCount val="10"/>
                <c:pt idx="0">
                  <c:v>13a7795ce6b8db</c:v>
                </c:pt>
                <c:pt idx="1">
                  <c:v>4eb7ca36d461ad</c:v>
                </c:pt>
                <c:pt idx="2">
                  <c:v>6029d2c3e946bf</c:v>
                </c:pt>
                <c:pt idx="3">
                  <c:v>67e79b6a3aacc7</c:v>
                </c:pt>
                <c:pt idx="4">
                  <c:v>855c5af857e0d2</c:v>
                </c:pt>
                <c:pt idx="5">
                  <c:v>acee82a21c5771</c:v>
                </c:pt>
                <c:pt idx="6">
                  <c:v>cda40180a5dbbb</c:v>
                </c:pt>
                <c:pt idx="7">
                  <c:v>ce4f6ac165705e</c:v>
                </c:pt>
                <c:pt idx="8">
                  <c:v>dcee83d806e630</c:v>
                </c:pt>
                <c:pt idx="9">
                  <c:v>de328fb3712724</c:v>
                </c:pt>
              </c:strCache>
            </c:strRef>
          </c:cat>
          <c:val>
            <c:numRef>
              <c:f>'distance travelled'!$D$4:$D$13</c:f>
              <c:numCache>
                <c:formatCode>General</c:formatCode>
                <c:ptCount val="10"/>
                <c:pt idx="0">
                  <c:v>1930</c:v>
                </c:pt>
                <c:pt idx="1">
                  <c:v>1044</c:v>
                </c:pt>
                <c:pt idx="2">
                  <c:v>2065</c:v>
                </c:pt>
                <c:pt idx="3">
                  <c:v>664.9</c:v>
                </c:pt>
                <c:pt idx="4">
                  <c:v>2473</c:v>
                </c:pt>
                <c:pt idx="5">
                  <c:v>1348</c:v>
                </c:pt>
                <c:pt idx="6">
                  <c:v>2346</c:v>
                </c:pt>
                <c:pt idx="7">
                  <c:v>2784</c:v>
                </c:pt>
                <c:pt idx="8">
                  <c:v>1841</c:v>
                </c:pt>
                <c:pt idx="9">
                  <c:v>1686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CD8-4FC6-9297-7A3D662BA9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02872864"/>
        <c:axId val="702873192"/>
      </c:lineChart>
      <c:catAx>
        <c:axId val="702872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873192"/>
        <c:crosses val="autoZero"/>
        <c:auto val="1"/>
        <c:lblAlgn val="ctr"/>
        <c:lblOffset val="100"/>
        <c:noMultiLvlLbl val="0"/>
      </c:catAx>
      <c:valAx>
        <c:axId val="7028731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872864"/>
        <c:crosses val="autoZero"/>
        <c:crossBetween val="between"/>
      </c:valAx>
      <c:valAx>
        <c:axId val="702883688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884672"/>
        <c:crosses val="max"/>
        <c:crossBetween val="between"/>
      </c:valAx>
      <c:catAx>
        <c:axId val="702884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0288368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[pubgggggggg2.xlsx]Map kills!PivotTable8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 Kills made by different</a:t>
            </a:r>
            <a:r>
              <a:rPr lang="en-US" b="1" baseline="0"/>
              <a:t> types of guns</a:t>
            </a:r>
            <a:r>
              <a:rPr lang="en-US" b="1"/>
              <a:t> </a:t>
            </a:r>
          </a:p>
        </c:rich>
      </c:tx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lt1"/>
              </a:solidFill>
            </a:ln>
            <a:effectLst/>
          </c:spPr>
        </c:marker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lt1"/>
              </a:solidFill>
            </a:ln>
            <a:effectLst/>
          </c:spPr>
        </c:marker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oper Black" panose="0208090404030B0204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oper Black" panose="0208090404030B0204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oper Black" panose="0208090404030B0204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ofPieChart>
        <c:ofPieType val="bar"/>
        <c:varyColors val="1"/>
        <c:ser>
          <c:idx val="0"/>
          <c:order val="0"/>
          <c:tx>
            <c:strRef>
              <c:f>'Map kills'!$B$3:$B$4</c:f>
              <c:strCache>
                <c:ptCount val="1"/>
                <c:pt idx="0">
                  <c:v>MIRAMAR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49-4B5D-A411-480C08782D6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049-4B5D-A411-480C08782D6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049-4B5D-A411-480C08782D6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049-4B5D-A411-480C08782D6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049-4B5D-A411-480C08782D6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049-4B5D-A411-480C08782D6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049-4B5D-A411-480C08782D6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ooper Black" panose="0208090404030B0204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'Map kills'!$A$5:$A$12</c:f>
              <c:multiLvlStrCache>
                <c:ptCount val="6"/>
                <c:lvl>
                  <c:pt idx="0">
                    <c:v>AKM</c:v>
                  </c:pt>
                  <c:pt idx="1">
                    <c:v>Bluezone</c:v>
                  </c:pt>
                  <c:pt idx="2">
                    <c:v>M16A4</c:v>
                  </c:pt>
                  <c:pt idx="3">
                    <c:v>M416</c:v>
                  </c:pt>
                  <c:pt idx="4">
                    <c:v>Mini 14</c:v>
                  </c:pt>
                  <c:pt idx="5">
                    <c:v>SCAR-L</c:v>
                  </c:pt>
                </c:lvl>
                <c:lvl>
                  <c:pt idx="0">
                    <c:v>Assault Rifles</c:v>
                  </c:pt>
                </c:lvl>
              </c:multiLvlStrCache>
            </c:multiLvlStrRef>
          </c:cat>
          <c:val>
            <c:numRef>
              <c:f>'Map kills'!$B$5:$B$12</c:f>
              <c:numCache>
                <c:formatCode>General</c:formatCode>
                <c:ptCount val="6"/>
                <c:pt idx="0">
                  <c:v>14</c:v>
                </c:pt>
                <c:pt idx="1">
                  <c:v>3</c:v>
                </c:pt>
                <c:pt idx="2">
                  <c:v>16</c:v>
                </c:pt>
                <c:pt idx="3">
                  <c:v>31</c:v>
                </c:pt>
                <c:pt idx="4">
                  <c:v>7</c:v>
                </c:pt>
                <c:pt idx="5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049-4B5D-A411-480C08782D65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5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[pubgggggggg2.xlsx]Typesof kills!PivotTable3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KILLS MADE BY PLAYERS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'Typesof kills'!$B$3</c:f>
              <c:strCache>
                <c:ptCount val="1"/>
                <c:pt idx="0">
                  <c:v>No. of headshot kills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'Typesof kills'!$A$4:$A$38</c:f>
              <c:strCache>
                <c:ptCount val="34"/>
                <c:pt idx="0">
                  <c:v>eb7a3e9f50eca5</c:v>
                </c:pt>
                <c:pt idx="1">
                  <c:v>48ff87f180354c</c:v>
                </c:pt>
                <c:pt idx="2">
                  <c:v>3837114f665ba0</c:v>
                </c:pt>
                <c:pt idx="3">
                  <c:v>0fc84c81d905a3</c:v>
                </c:pt>
                <c:pt idx="4">
                  <c:v>e65e9fa8ba75c6</c:v>
                </c:pt>
                <c:pt idx="5">
                  <c:v>174c758156bcf3</c:v>
                </c:pt>
                <c:pt idx="6">
                  <c:v>22252be49d4419</c:v>
                </c:pt>
                <c:pt idx="7">
                  <c:v>9ac54e66c0a5d3</c:v>
                </c:pt>
                <c:pt idx="8">
                  <c:v>bd586c5d5def81</c:v>
                </c:pt>
                <c:pt idx="9">
                  <c:v>ee8d7586b4309d</c:v>
                </c:pt>
                <c:pt idx="10">
                  <c:v>de328fb3712724</c:v>
                </c:pt>
                <c:pt idx="11">
                  <c:v>280b4ae3cb0257</c:v>
                </c:pt>
                <c:pt idx="12">
                  <c:v>abbe08a34c6bcf</c:v>
                </c:pt>
                <c:pt idx="13">
                  <c:v>6a5831f9cad870</c:v>
                </c:pt>
                <c:pt idx="14">
                  <c:v>d681a6f6817353</c:v>
                </c:pt>
                <c:pt idx="15">
                  <c:v>707550186fd7f7</c:v>
                </c:pt>
                <c:pt idx="16">
                  <c:v>259b60cf936fbe</c:v>
                </c:pt>
                <c:pt idx="17">
                  <c:v>83eb291e1b7700</c:v>
                </c:pt>
                <c:pt idx="18">
                  <c:v>a30dcfd7cafc67</c:v>
                </c:pt>
                <c:pt idx="19">
                  <c:v>8fc5c0d83de539</c:v>
                </c:pt>
                <c:pt idx="20">
                  <c:v>b61be579852d1d</c:v>
                </c:pt>
                <c:pt idx="21">
                  <c:v>923fb2cec0e720</c:v>
                </c:pt>
                <c:pt idx="22">
                  <c:v>ccd2eb49c09d77</c:v>
                </c:pt>
                <c:pt idx="23">
                  <c:v>fb90fd46e7dd9a</c:v>
                </c:pt>
                <c:pt idx="24">
                  <c:v>d79cdeb0ac6eb5</c:v>
                </c:pt>
                <c:pt idx="25">
                  <c:v>fd3548a62fd017</c:v>
                </c:pt>
                <c:pt idx="26">
                  <c:v>de5d4078b95b3e</c:v>
                </c:pt>
                <c:pt idx="27">
                  <c:v>9dfa67d0f8cfcf</c:v>
                </c:pt>
                <c:pt idx="28">
                  <c:v>3fb46a0d6b3583</c:v>
                </c:pt>
                <c:pt idx="29">
                  <c:v>a0ff6f18a897e8</c:v>
                </c:pt>
                <c:pt idx="30">
                  <c:v>48233efbae0bd2</c:v>
                </c:pt>
                <c:pt idx="31">
                  <c:v>a19fb1182ffd7f</c:v>
                </c:pt>
                <c:pt idx="32">
                  <c:v>0b6fbdfb59c994</c:v>
                </c:pt>
                <c:pt idx="33">
                  <c:v>9b2961d4d51f91</c:v>
                </c:pt>
              </c:strCache>
            </c:strRef>
          </c:cat>
          <c:val>
            <c:numRef>
              <c:f>'Typesof kills'!$B$4:$B$38</c:f>
              <c:numCache>
                <c:formatCode>General</c:formatCode>
                <c:ptCount val="34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2</c:v>
                </c:pt>
                <c:pt idx="9">
                  <c:v>2</c:v>
                </c:pt>
                <c:pt idx="10">
                  <c:v>2</c:v>
                </c:pt>
                <c:pt idx="11">
                  <c:v>2</c:v>
                </c:pt>
                <c:pt idx="12">
                  <c:v>2</c:v>
                </c:pt>
                <c:pt idx="13">
                  <c:v>2</c:v>
                </c:pt>
                <c:pt idx="14">
                  <c:v>2</c:v>
                </c:pt>
                <c:pt idx="15">
                  <c:v>2</c:v>
                </c:pt>
                <c:pt idx="16">
                  <c:v>2</c:v>
                </c:pt>
                <c:pt idx="17">
                  <c:v>2</c:v>
                </c:pt>
                <c:pt idx="18">
                  <c:v>2</c:v>
                </c:pt>
                <c:pt idx="19">
                  <c:v>2</c:v>
                </c:pt>
                <c:pt idx="20">
                  <c:v>2</c:v>
                </c:pt>
                <c:pt idx="21">
                  <c:v>2</c:v>
                </c:pt>
                <c:pt idx="22">
                  <c:v>2</c:v>
                </c:pt>
                <c:pt idx="23">
                  <c:v>2</c:v>
                </c:pt>
                <c:pt idx="24">
                  <c:v>2</c:v>
                </c:pt>
                <c:pt idx="25">
                  <c:v>2</c:v>
                </c:pt>
                <c:pt idx="26">
                  <c:v>2</c:v>
                </c:pt>
                <c:pt idx="27">
                  <c:v>2</c:v>
                </c:pt>
                <c:pt idx="28">
                  <c:v>2</c:v>
                </c:pt>
                <c:pt idx="29">
                  <c:v>2</c:v>
                </c:pt>
                <c:pt idx="30">
                  <c:v>2</c:v>
                </c:pt>
                <c:pt idx="31">
                  <c:v>2</c:v>
                </c:pt>
                <c:pt idx="32">
                  <c:v>2</c:v>
                </c:pt>
                <c:pt idx="33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3BD-4D6E-93D6-C04CE8F9F370}"/>
            </c:ext>
          </c:extLst>
        </c:ser>
        <c:ser>
          <c:idx val="1"/>
          <c:order val="1"/>
          <c:tx>
            <c:strRef>
              <c:f>'Typesof kills'!$C$3</c:f>
              <c:strCache>
                <c:ptCount val="1"/>
                <c:pt idx="0">
                  <c:v>No. of road kills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'Typesof kills'!$A$4:$A$38</c:f>
              <c:strCache>
                <c:ptCount val="34"/>
                <c:pt idx="0">
                  <c:v>eb7a3e9f50eca5</c:v>
                </c:pt>
                <c:pt idx="1">
                  <c:v>48ff87f180354c</c:v>
                </c:pt>
                <c:pt idx="2">
                  <c:v>3837114f665ba0</c:v>
                </c:pt>
                <c:pt idx="3">
                  <c:v>0fc84c81d905a3</c:v>
                </c:pt>
                <c:pt idx="4">
                  <c:v>e65e9fa8ba75c6</c:v>
                </c:pt>
                <c:pt idx="5">
                  <c:v>174c758156bcf3</c:v>
                </c:pt>
                <c:pt idx="6">
                  <c:v>22252be49d4419</c:v>
                </c:pt>
                <c:pt idx="7">
                  <c:v>9ac54e66c0a5d3</c:v>
                </c:pt>
                <c:pt idx="8">
                  <c:v>bd586c5d5def81</c:v>
                </c:pt>
                <c:pt idx="9">
                  <c:v>ee8d7586b4309d</c:v>
                </c:pt>
                <c:pt idx="10">
                  <c:v>de328fb3712724</c:v>
                </c:pt>
                <c:pt idx="11">
                  <c:v>280b4ae3cb0257</c:v>
                </c:pt>
                <c:pt idx="12">
                  <c:v>abbe08a34c6bcf</c:v>
                </c:pt>
                <c:pt idx="13">
                  <c:v>6a5831f9cad870</c:v>
                </c:pt>
                <c:pt idx="14">
                  <c:v>d681a6f6817353</c:v>
                </c:pt>
                <c:pt idx="15">
                  <c:v>707550186fd7f7</c:v>
                </c:pt>
                <c:pt idx="16">
                  <c:v>259b60cf936fbe</c:v>
                </c:pt>
                <c:pt idx="17">
                  <c:v>83eb291e1b7700</c:v>
                </c:pt>
                <c:pt idx="18">
                  <c:v>a30dcfd7cafc67</c:v>
                </c:pt>
                <c:pt idx="19">
                  <c:v>8fc5c0d83de539</c:v>
                </c:pt>
                <c:pt idx="20">
                  <c:v>b61be579852d1d</c:v>
                </c:pt>
                <c:pt idx="21">
                  <c:v>923fb2cec0e720</c:v>
                </c:pt>
                <c:pt idx="22">
                  <c:v>ccd2eb49c09d77</c:v>
                </c:pt>
                <c:pt idx="23">
                  <c:v>fb90fd46e7dd9a</c:v>
                </c:pt>
                <c:pt idx="24">
                  <c:v>d79cdeb0ac6eb5</c:v>
                </c:pt>
                <c:pt idx="25">
                  <c:v>fd3548a62fd017</c:v>
                </c:pt>
                <c:pt idx="26">
                  <c:v>de5d4078b95b3e</c:v>
                </c:pt>
                <c:pt idx="27">
                  <c:v>9dfa67d0f8cfcf</c:v>
                </c:pt>
                <c:pt idx="28">
                  <c:v>3fb46a0d6b3583</c:v>
                </c:pt>
                <c:pt idx="29">
                  <c:v>a0ff6f18a897e8</c:v>
                </c:pt>
                <c:pt idx="30">
                  <c:v>48233efbae0bd2</c:v>
                </c:pt>
                <c:pt idx="31">
                  <c:v>a19fb1182ffd7f</c:v>
                </c:pt>
                <c:pt idx="32">
                  <c:v>0b6fbdfb59c994</c:v>
                </c:pt>
                <c:pt idx="33">
                  <c:v>9b2961d4d51f91</c:v>
                </c:pt>
              </c:strCache>
            </c:strRef>
          </c:cat>
          <c:val>
            <c:numRef>
              <c:f>'Typesof kills'!$C$4:$C$38</c:f>
              <c:numCache>
                <c:formatCode>General</c:formatCode>
                <c:ptCount val="3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1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3BD-4D6E-93D6-C04CE8F9F3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6642280"/>
        <c:axId val="356636704"/>
      </c:lineChart>
      <c:catAx>
        <c:axId val="3566422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TOP PLAYERS</a:t>
                </a:r>
              </a:p>
            </c:rich>
          </c:tx>
          <c:layout>
            <c:manualLayout>
              <c:xMode val="edge"/>
              <c:yMode val="edge"/>
              <c:x val="0.36972012792786335"/>
              <c:y val="0.8634185600941757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636704"/>
        <c:crossesAt val="0"/>
        <c:auto val="1"/>
        <c:lblAlgn val="ctr"/>
        <c:lblOffset val="100"/>
        <c:noMultiLvlLbl val="0"/>
      </c:catAx>
      <c:valAx>
        <c:axId val="356636704"/>
        <c:scaling>
          <c:orientation val="minMax"/>
          <c:max val="4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NO. OF KILLS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642280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[pubgggggggg2.xlsx]Matchtypes!PivotTable2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1" i="0" u="none" strike="noStrike" kern="1200" cap="all" spc="5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i="0" cap="all" baseline="0">
                <a:effectLst/>
              </a:rPr>
              <a:t>no. Of matches conducted according to matchtype</a:t>
            </a:r>
            <a:endParaRPr lang="en-IN">
              <a:effectLst/>
            </a:endParaRPr>
          </a:p>
        </c:rich>
      </c:tx>
      <c:layout>
        <c:manualLayout>
          <c:xMode val="edge"/>
          <c:yMode val="edge"/>
          <c:x val="0.2335000000000000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800" b="1" i="0" u="none" strike="noStrike" kern="1200" cap="all" spc="5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oper Black" panose="0208090404030B0204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oper Black" panose="0208090404030B0204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oper Black" panose="0208090404030B0204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4444269466316709"/>
          <c:y val="0.24874781277340333"/>
          <c:w val="0.70600174978127739"/>
          <c:h val="0.5513294692330125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Matchtypes!$B$3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ooper Black" panose="0208090404030B0204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Matchtypes!$A$4:$A$10</c:f>
              <c:strCache>
                <c:ptCount val="7"/>
                <c:pt idx="0">
                  <c:v>duo</c:v>
                </c:pt>
                <c:pt idx="1">
                  <c:v>duo-fpp</c:v>
                </c:pt>
                <c:pt idx="2">
                  <c:v>normal-squad-fpp</c:v>
                </c:pt>
                <c:pt idx="3">
                  <c:v>solo</c:v>
                </c:pt>
                <c:pt idx="4">
                  <c:v>solo-fpp</c:v>
                </c:pt>
                <c:pt idx="5">
                  <c:v>squad</c:v>
                </c:pt>
                <c:pt idx="6">
                  <c:v>squad-fpp</c:v>
                </c:pt>
              </c:strCache>
            </c:strRef>
          </c:cat>
          <c:val>
            <c:numRef>
              <c:f>Matchtypes!$B$4:$B$10</c:f>
              <c:numCache>
                <c:formatCode>General</c:formatCode>
                <c:ptCount val="7"/>
                <c:pt idx="0">
                  <c:v>57</c:v>
                </c:pt>
                <c:pt idx="1">
                  <c:v>169</c:v>
                </c:pt>
                <c:pt idx="2">
                  <c:v>1</c:v>
                </c:pt>
                <c:pt idx="3">
                  <c:v>29</c:v>
                </c:pt>
                <c:pt idx="4">
                  <c:v>100</c:v>
                </c:pt>
                <c:pt idx="5">
                  <c:v>107</c:v>
                </c:pt>
                <c:pt idx="6">
                  <c:v>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8C-41A8-A49C-56EA045A9AF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326"/>
        <c:overlap val="-58"/>
        <c:axId val="440212456"/>
        <c:axId val="440206880"/>
      </c:barChart>
      <c:catAx>
        <c:axId val="44021245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MATCH  TYPES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0206880"/>
        <c:crosses val="autoZero"/>
        <c:auto val="1"/>
        <c:lblAlgn val="ctr"/>
        <c:lblOffset val="100"/>
        <c:noMultiLvlLbl val="0"/>
      </c:catAx>
      <c:valAx>
        <c:axId val="44020688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NO. OF MATCHES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0212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[pubgggggggg2.xlsx]Damage!PivotTable7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PLAYERS WITH HIGHEST</a:t>
            </a:r>
          </a:p>
          <a:p>
            <a:pPr>
              <a:defRPr/>
            </a:pPr>
            <a:r>
              <a:rPr lang="en-US"/>
              <a:t>DAMAGE DEALT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588123359580053"/>
          <c:y val="0.2122200349956255"/>
          <c:w val="0.78882239720034997"/>
          <c:h val="0.3935691892680082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Damage!$B$3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Pt>
            <c:idx val="7"/>
            <c:invertIfNegative val="0"/>
            <c:bubble3D val="0"/>
            <c:spPr>
              <a:solidFill>
                <a:srgbClr val="EA631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0-9A07-483E-BDF5-68239D0D0B60}"/>
              </c:ext>
            </c:extLst>
          </c:dPt>
          <c:cat>
            <c:strRef>
              <c:f>Damage!$A$4:$A$13</c:f>
              <c:strCache>
                <c:ptCount val="10"/>
                <c:pt idx="0">
                  <c:v>0b6fbdfb59c994</c:v>
                </c:pt>
                <c:pt idx="1">
                  <c:v>259b60cf936fbe</c:v>
                </c:pt>
                <c:pt idx="2">
                  <c:v>48233efbae0bd2</c:v>
                </c:pt>
                <c:pt idx="3">
                  <c:v>5f5b528d87ba18</c:v>
                </c:pt>
                <c:pt idx="4">
                  <c:v>659c2acecba08a</c:v>
                </c:pt>
                <c:pt idx="5">
                  <c:v>9ac54e66c0a5d3</c:v>
                </c:pt>
                <c:pt idx="6">
                  <c:v>ad96536291127f</c:v>
                </c:pt>
                <c:pt idx="7">
                  <c:v>e648bbd69e6782</c:v>
                </c:pt>
                <c:pt idx="8">
                  <c:v>e65e9fa8ba75c6</c:v>
                </c:pt>
                <c:pt idx="9">
                  <c:v>eb7a3e9f50eca5</c:v>
                </c:pt>
              </c:strCache>
            </c:strRef>
          </c:cat>
          <c:val>
            <c:numRef>
              <c:f>Damage!$B$4:$B$13</c:f>
              <c:numCache>
                <c:formatCode>General</c:formatCode>
                <c:ptCount val="10"/>
                <c:pt idx="0">
                  <c:v>1011</c:v>
                </c:pt>
                <c:pt idx="1">
                  <c:v>902.5</c:v>
                </c:pt>
                <c:pt idx="2">
                  <c:v>966.8</c:v>
                </c:pt>
                <c:pt idx="3">
                  <c:v>800.7</c:v>
                </c:pt>
                <c:pt idx="4">
                  <c:v>853.1</c:v>
                </c:pt>
                <c:pt idx="5">
                  <c:v>1120</c:v>
                </c:pt>
                <c:pt idx="6">
                  <c:v>1101</c:v>
                </c:pt>
                <c:pt idx="7">
                  <c:v>1563</c:v>
                </c:pt>
                <c:pt idx="8">
                  <c:v>817</c:v>
                </c:pt>
                <c:pt idx="9">
                  <c:v>778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7B-4451-B4AC-95F1138443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627767536"/>
        <c:axId val="627768192"/>
      </c:barChart>
      <c:catAx>
        <c:axId val="627767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7768192"/>
        <c:crosses val="autoZero"/>
        <c:auto val="1"/>
        <c:lblAlgn val="ctr"/>
        <c:lblOffset val="100"/>
        <c:noMultiLvlLbl val="0"/>
      </c:catAx>
      <c:valAx>
        <c:axId val="6277681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776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[pubgggggggg2.xlsx]win%!PivotTable12</c:name>
    <c:fmtId val="2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1"/>
              <a:t> Squad</a:t>
            </a:r>
            <a:r>
              <a:rPr lang="en-IN" b="1" baseline="0"/>
              <a:t> win % and Damage based </a:t>
            </a:r>
          </a:p>
          <a:p>
            <a:pPr>
              <a:defRPr/>
            </a:pPr>
            <a:r>
              <a:rPr lang="en-IN" b="1" baseline="0"/>
              <a:t>on Ranks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"/>
      </c:pivotFmt>
      <c:pivotFmt>
        <c:idx val="4"/>
      </c:pivotFmt>
      <c:pivotFmt>
        <c:idx val="5"/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'win%'!$B$3:$B$5</c:f>
              <c:strCache>
                <c:ptCount val="1"/>
                <c:pt idx="0">
                  <c:v>duo - Sum of winPlacePerc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'win%'!$A$6:$A$15</c:f>
              <c:strCache>
                <c:ptCount val="10"/>
                <c:pt idx="0">
                  <c:v>1-10</c:v>
                </c:pt>
                <c:pt idx="1">
                  <c:v>11-20</c:v>
                </c:pt>
                <c:pt idx="2">
                  <c:v>21-30</c:v>
                </c:pt>
                <c:pt idx="3">
                  <c:v>31-40</c:v>
                </c:pt>
                <c:pt idx="4">
                  <c:v>41-50</c:v>
                </c:pt>
                <c:pt idx="5">
                  <c:v>51-60</c:v>
                </c:pt>
                <c:pt idx="6">
                  <c:v>61-70</c:v>
                </c:pt>
                <c:pt idx="7">
                  <c:v>71-80</c:v>
                </c:pt>
                <c:pt idx="8">
                  <c:v>81-90</c:v>
                </c:pt>
                <c:pt idx="9">
                  <c:v>91-100</c:v>
                </c:pt>
              </c:strCache>
            </c:strRef>
          </c:cat>
          <c:val>
            <c:numRef>
              <c:f>'win%'!$B$6:$B$15</c:f>
              <c:numCache>
                <c:formatCode>General</c:formatCode>
                <c:ptCount val="10"/>
                <c:pt idx="0">
                  <c:v>4.4793000000000003</c:v>
                </c:pt>
                <c:pt idx="1">
                  <c:v>1.1915</c:v>
                </c:pt>
                <c:pt idx="2">
                  <c:v>3.0766</c:v>
                </c:pt>
                <c:pt idx="3">
                  <c:v>2.4466999999999999</c:v>
                </c:pt>
                <c:pt idx="4">
                  <c:v>3.8770999999999995</c:v>
                </c:pt>
                <c:pt idx="5">
                  <c:v>3.0672999999999995</c:v>
                </c:pt>
                <c:pt idx="6">
                  <c:v>2.3908999999999998</c:v>
                </c:pt>
                <c:pt idx="7">
                  <c:v>1.5632999999999999</c:v>
                </c:pt>
                <c:pt idx="8">
                  <c:v>0.60250000000000004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D6-49C8-BE3F-CEFF8D65A5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axId val="646323960"/>
        <c:axId val="646321664"/>
      </c:barChart>
      <c:lineChart>
        <c:grouping val="standard"/>
        <c:varyColors val="0"/>
        <c:ser>
          <c:idx val="1"/>
          <c:order val="1"/>
          <c:tx>
            <c:strRef>
              <c:f>'win%'!$C$3:$C$5</c:f>
              <c:strCache>
                <c:ptCount val="1"/>
                <c:pt idx="0">
                  <c:v>duo - Average of damageDealt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'win%'!$A$6:$A$15</c:f>
              <c:strCache>
                <c:ptCount val="10"/>
                <c:pt idx="0">
                  <c:v>1-10</c:v>
                </c:pt>
                <c:pt idx="1">
                  <c:v>11-20</c:v>
                </c:pt>
                <c:pt idx="2">
                  <c:v>21-30</c:v>
                </c:pt>
                <c:pt idx="3">
                  <c:v>31-40</c:v>
                </c:pt>
                <c:pt idx="4">
                  <c:v>41-50</c:v>
                </c:pt>
                <c:pt idx="5">
                  <c:v>51-60</c:v>
                </c:pt>
                <c:pt idx="6">
                  <c:v>61-70</c:v>
                </c:pt>
                <c:pt idx="7">
                  <c:v>71-80</c:v>
                </c:pt>
                <c:pt idx="8">
                  <c:v>81-90</c:v>
                </c:pt>
                <c:pt idx="9">
                  <c:v>91-100</c:v>
                </c:pt>
              </c:strCache>
            </c:strRef>
          </c:cat>
          <c:val>
            <c:numRef>
              <c:f>'win%'!$C$6:$C$15</c:f>
              <c:numCache>
                <c:formatCode>General</c:formatCode>
                <c:ptCount val="10"/>
                <c:pt idx="0">
                  <c:v>582.9666666666667</c:v>
                </c:pt>
                <c:pt idx="1">
                  <c:v>192.99</c:v>
                </c:pt>
                <c:pt idx="2">
                  <c:v>105.56199999999998</c:v>
                </c:pt>
                <c:pt idx="3">
                  <c:v>69.259999999999991</c:v>
                </c:pt>
                <c:pt idx="4">
                  <c:v>37.158333333333331</c:v>
                </c:pt>
                <c:pt idx="5">
                  <c:v>25.786000000000001</c:v>
                </c:pt>
                <c:pt idx="6">
                  <c:v>44.942499999999995</c:v>
                </c:pt>
                <c:pt idx="7">
                  <c:v>49.528888888888886</c:v>
                </c:pt>
                <c:pt idx="8">
                  <c:v>14.285714285714286</c:v>
                </c:pt>
                <c:pt idx="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FD6-49C8-BE3F-CEFF8D65A5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43247872"/>
        <c:axId val="643245248"/>
      </c:lineChart>
      <c:catAx>
        <c:axId val="646323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6321664"/>
        <c:crosses val="autoZero"/>
        <c:auto val="1"/>
        <c:lblAlgn val="ctr"/>
        <c:lblOffset val="100"/>
        <c:noMultiLvlLbl val="0"/>
      </c:catAx>
      <c:valAx>
        <c:axId val="6463216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6323960"/>
        <c:crosses val="autoZero"/>
        <c:crossBetween val="between"/>
      </c:valAx>
      <c:valAx>
        <c:axId val="643245248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247872"/>
        <c:crosses val="max"/>
        <c:crossBetween val="between"/>
      </c:valAx>
      <c:catAx>
        <c:axId val="64324787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4324524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34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34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5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/>
        </a:fgClr>
        <a:bgClr>
          <a:schemeClr val="dk1">
            <a:lumMod val="10000"/>
            <a:lumOff val="90000"/>
          </a:schemeClr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508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8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50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1600" b="1" kern="1200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9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15875" cap="flat" cmpd="sng" algn="ctr">
        <a:solidFill>
          <a:schemeClr val="tx1">
            <a:lumMod val="65000"/>
            <a:lumOff val="3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4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0.08542</cdr:x>
      <cdr:y>0.66667</cdr:y>
    </cdr:from>
    <cdr:to>
      <cdr:x>0.28542</cdr:x>
      <cdr:y>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4E34D4A4-D39C-4B3E-8F8A-CEE356F83E0D}"/>
            </a:ext>
          </a:extLst>
        </cdr:cNvPr>
        <cdr:cNvSpPr txBox="1"/>
      </cdr:nvSpPr>
      <cdr:spPr>
        <a:xfrm xmlns:a="http://schemas.openxmlformats.org/drawingml/2006/main">
          <a:off x="390525" y="2405063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IN" sz="110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0.38125</cdr:x>
      <cdr:y>0.17535</cdr:y>
    </cdr:from>
    <cdr:to>
      <cdr:x>0.58125</cdr:x>
      <cdr:y>0.50868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800E98AB-D3A5-4EF6-9919-DA545302E8B6}"/>
            </a:ext>
          </a:extLst>
        </cdr:cNvPr>
        <cdr:cNvSpPr txBox="1"/>
      </cdr:nvSpPr>
      <cdr:spPr>
        <a:xfrm xmlns:a="http://schemas.openxmlformats.org/drawingml/2006/main">
          <a:off x="1743075" y="481013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IN" sz="1100"/>
        </a:p>
      </cdr:txBody>
    </cdr:sp>
  </cdr:relSizeAnchor>
</c:userShapes>
</file>

<file path=ppt/media/image1.jpeg>
</file>

<file path=ppt/media/image10.png>
</file>

<file path=ppt/media/image11.tmp>
</file>

<file path=ppt/media/image12.tmp>
</file>

<file path=ppt/media/image13.tmp>
</file>

<file path=ppt/media/image2.png>
</file>

<file path=ppt/media/image3.png>
</file>

<file path=ppt/media/image4.png>
</file>

<file path=ppt/media/image5.png>
</file>

<file path=ppt/media/image6.tmp>
</file>

<file path=ppt/media/image7.tmp>
</file>

<file path=ppt/media/image8.png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27961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4423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59419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4236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5049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91805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57473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376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4458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9847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7645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10812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46077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128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9257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31975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167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0E533F9-D401-45CD-B83F-50DAEC50ADDA}" type="datetimeFigureOut">
              <a:rPr lang="en-IN" smtClean="0"/>
              <a:t>03-10-2019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67FDA-45B0-48E3-9239-D96685C10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1577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open?id=1q0GmzZ_vGCHA-f7vlai5f9ZlG8Ysm_ww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B54D6-B792-4450-96DB-7A02DAB5C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 descr="A picture containing wall, yellow&#10;&#10;Description automatically generated">
            <a:extLst>
              <a:ext uri="{FF2B5EF4-FFF2-40B4-BE49-F238E27FC236}">
                <a16:creationId xmlns:a16="http://schemas.microsoft.com/office/drawing/2014/main" id="{4850891F-9F25-418F-BF67-11CFD15EB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C35E22-E6EA-4200-A802-6588F2419A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606180"/>
            <a:ext cx="1326361" cy="124706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059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141"/>
    </mc:Choice>
    <mc:Fallback xmlns="">
      <p:transition advTm="1014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C7E21FB-AFCF-411E-9AFE-8E761A0CA8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7206845"/>
              </p:ext>
            </p:extLst>
          </p:nvPr>
        </p:nvGraphicFramePr>
        <p:xfrm>
          <a:off x="6895475" y="2098623"/>
          <a:ext cx="5024203" cy="29568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599747F-6E7A-43CB-A9FA-B487AFF72107}"/>
              </a:ext>
            </a:extLst>
          </p:cNvPr>
          <p:cNvSpPr txBox="1"/>
          <p:nvPr/>
        </p:nvSpPr>
        <p:spPr>
          <a:xfrm>
            <a:off x="806202" y="1859755"/>
            <a:ext cx="53015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7. MATCEHS CONDUCED IN MATCH TYPES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bar chart represents number of matches conducted according to match type.</a:t>
            </a:r>
          </a:p>
        </p:txBody>
      </p:sp>
    </p:spTree>
    <p:extLst>
      <p:ext uri="{BB962C8B-B14F-4D97-AF65-F5344CB8AC3E}">
        <p14:creationId xmlns:p14="http://schemas.microsoft.com/office/powerpoint/2010/main" val="41340082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758C3AA-B2E5-493C-96B2-CF8186D434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8336345"/>
              </p:ext>
            </p:extLst>
          </p:nvPr>
        </p:nvGraphicFramePr>
        <p:xfrm>
          <a:off x="7287526" y="218750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5494984-B5BB-4CC9-A401-31662AAC4D43}"/>
              </a:ext>
            </a:extLst>
          </p:cNvPr>
          <p:cNvSpPr txBox="1"/>
          <p:nvPr/>
        </p:nvSpPr>
        <p:spPr>
          <a:xfrm>
            <a:off x="806202" y="1859755"/>
            <a:ext cx="53015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8. DAMAGE DEALT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chart represents top players who have dealt with highest damage.</a:t>
            </a:r>
          </a:p>
        </p:txBody>
      </p:sp>
    </p:spTree>
    <p:extLst>
      <p:ext uri="{BB962C8B-B14F-4D97-AF65-F5344CB8AC3E}">
        <p14:creationId xmlns:p14="http://schemas.microsoft.com/office/powerpoint/2010/main" val="1140802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4C1190E-651D-4A0E-A46C-CF277F41DB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7105808"/>
              </p:ext>
            </p:extLst>
          </p:nvPr>
        </p:nvGraphicFramePr>
        <p:xfrm>
          <a:off x="7090347" y="1827509"/>
          <a:ext cx="4777803" cy="32029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0FC6B9C-A34B-41F0-B332-2F72562968C4}"/>
              </a:ext>
            </a:extLst>
          </p:cNvPr>
          <p:cNvSpPr txBox="1"/>
          <p:nvPr/>
        </p:nvSpPr>
        <p:spPr>
          <a:xfrm>
            <a:off x="806202" y="1859755"/>
            <a:ext cx="53015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9. WIN % AND DAMAGE BASED ON RANK POSITIONS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Here line chart says the average damage given by that rank position members.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Column chart represents Win Percentage .</a:t>
            </a:r>
          </a:p>
        </p:txBody>
      </p:sp>
    </p:spTree>
    <p:extLst>
      <p:ext uri="{BB962C8B-B14F-4D97-AF65-F5344CB8AC3E}">
        <p14:creationId xmlns:p14="http://schemas.microsoft.com/office/powerpoint/2010/main" val="795196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F7A76CB-644A-4847-8BE0-8348280783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0379286"/>
              </p:ext>
            </p:extLst>
          </p:nvPr>
        </p:nvGraphicFramePr>
        <p:xfrm>
          <a:off x="6475751" y="1851910"/>
          <a:ext cx="5296525" cy="34546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EF2C1C7-D1AC-4613-9145-8F0527915EA7}"/>
              </a:ext>
            </a:extLst>
          </p:cNvPr>
          <p:cNvSpPr txBox="1"/>
          <p:nvPr/>
        </p:nvSpPr>
        <p:spPr>
          <a:xfrm>
            <a:off x="806202" y="1859755"/>
            <a:ext cx="53015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10. DOUBT BUT NOT OUT (KNOCK OUTS)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pe chart depicts that how many times a player was knocked 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Taking the legends as number of times a player was knocked out.</a:t>
            </a:r>
          </a:p>
        </p:txBody>
      </p:sp>
    </p:spTree>
    <p:extLst>
      <p:ext uri="{BB962C8B-B14F-4D97-AF65-F5344CB8AC3E}">
        <p14:creationId xmlns:p14="http://schemas.microsoft.com/office/powerpoint/2010/main" val="1145587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9D8AEF78-1430-40FF-AAAC-D65CE2B296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3663732"/>
              </p:ext>
            </p:extLst>
          </p:nvPr>
        </p:nvGraphicFramePr>
        <p:xfrm>
          <a:off x="6914418" y="2338753"/>
          <a:ext cx="48577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CA28B8E-4925-4BAA-A3FD-0D39C94AD88E}"/>
              </a:ext>
            </a:extLst>
          </p:cNvPr>
          <p:cNvSpPr txBox="1"/>
          <p:nvPr/>
        </p:nvSpPr>
        <p:spPr>
          <a:xfrm>
            <a:off x="806202" y="1859755"/>
            <a:ext cx="53015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11. AVERAGE KILL POINTS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area chart represents the average kill points players has scored based on kill ranks.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69840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4B1FDE9-05D2-45C6-A1F7-E18B2C7D02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054993"/>
              </p:ext>
            </p:extLst>
          </p:nvPr>
        </p:nvGraphicFramePr>
        <p:xfrm>
          <a:off x="5514489" y="1647388"/>
          <a:ext cx="6581775" cy="3252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01A7963-E2EB-4967-B63E-FABE6B9F1279}"/>
              </a:ext>
            </a:extLst>
          </p:cNvPr>
          <p:cNvSpPr txBox="1"/>
          <p:nvPr/>
        </p:nvSpPr>
        <p:spPr>
          <a:xfrm>
            <a:off x="806202" y="1859754"/>
            <a:ext cx="47082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12. BOOSTS AND HEALS CONSUMED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Boosts also should be a important factor. If you want to live more time , it is highly likely that you use one or more boosts.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chart says Boosts and heals taken by a player to increase his performance in the game.</a:t>
            </a:r>
          </a:p>
        </p:txBody>
      </p:sp>
    </p:spTree>
    <p:extLst>
      <p:ext uri="{BB962C8B-B14F-4D97-AF65-F5344CB8AC3E}">
        <p14:creationId xmlns:p14="http://schemas.microsoft.com/office/powerpoint/2010/main" val="39054942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B9AA781-906D-41EC-9DD7-46DE6A41AC2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5488255"/>
              </p:ext>
            </p:extLst>
          </p:nvPr>
        </p:nvGraphicFramePr>
        <p:xfrm>
          <a:off x="7197777" y="226726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C7F658F-700A-4F00-9875-BBFA8497F4BE}"/>
              </a:ext>
            </a:extLst>
          </p:cNvPr>
          <p:cNvSpPr txBox="1"/>
          <p:nvPr/>
        </p:nvSpPr>
        <p:spPr>
          <a:xfrm>
            <a:off x="806202" y="1859755"/>
            <a:ext cx="53015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13. DISTRIBUTION OF WEAPONS ACQUIREDBY       WIN POINTS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chart represents number of weapons players has acquired based on win points.</a:t>
            </a:r>
          </a:p>
        </p:txBody>
      </p:sp>
    </p:spTree>
    <p:extLst>
      <p:ext uri="{BB962C8B-B14F-4D97-AF65-F5344CB8AC3E}">
        <p14:creationId xmlns:p14="http://schemas.microsoft.com/office/powerpoint/2010/main" val="2920807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029C73-A0D9-4EE7-9B8C-991B433BC095}"/>
              </a:ext>
            </a:extLst>
          </p:cNvPr>
          <p:cNvSpPr txBox="1"/>
          <p:nvPr/>
        </p:nvSpPr>
        <p:spPr>
          <a:xfrm>
            <a:off x="806202" y="1859755"/>
            <a:ext cx="53015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14.VEHICLES DESTROYED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chart depicts guns which have destroyed most number of vehicles.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25CF7F0-70DF-42F4-AB08-35F43D9E26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8418365"/>
              </p:ext>
            </p:extLst>
          </p:nvPr>
        </p:nvGraphicFramePr>
        <p:xfrm>
          <a:off x="6297833" y="1859755"/>
          <a:ext cx="5894167" cy="3648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451568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C2519B4-5CE2-40FC-83BB-7305F7228D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4327318"/>
              </p:ext>
            </p:extLst>
          </p:nvPr>
        </p:nvGraphicFramePr>
        <p:xfrm>
          <a:off x="5710228" y="1685144"/>
          <a:ext cx="6347884" cy="426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29B3BFD-8188-44F5-BD64-8F2586054B2E}"/>
              </a:ext>
            </a:extLst>
          </p:cNvPr>
          <p:cNvSpPr txBox="1"/>
          <p:nvPr/>
        </p:nvSpPr>
        <p:spPr>
          <a:xfrm>
            <a:off x="806203" y="1859754"/>
            <a:ext cx="52897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15. KILLS MADE IN DIFFERENT TYPES OF MATCHES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charts represents kills made in different types of matches , each level represents MATCHTYPES</a:t>
            </a:r>
          </a:p>
        </p:txBody>
      </p:sp>
    </p:spTree>
    <p:extLst>
      <p:ext uri="{BB962C8B-B14F-4D97-AF65-F5344CB8AC3E}">
        <p14:creationId xmlns:p14="http://schemas.microsoft.com/office/powerpoint/2010/main" val="18008702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7C4909-B5A9-4192-BD81-550D4901F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818" y="1046228"/>
            <a:ext cx="5662127" cy="2638341"/>
          </a:xfrm>
          <a:prstGeom prst="rect">
            <a:avLst/>
          </a:prstGeom>
        </p:spPr>
      </p:pic>
      <p:pic>
        <p:nvPicPr>
          <p:cNvPr id="9" name="Picture 8" descr="A screenshot of a map&#10;&#10;Description automatically generated">
            <a:extLst>
              <a:ext uri="{FF2B5EF4-FFF2-40B4-BE49-F238E27FC236}">
                <a16:creationId xmlns:a16="http://schemas.microsoft.com/office/drawing/2014/main" id="{FE0C6BF5-BC0F-4C67-8CDF-BF4C78DBDA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818" y="3684568"/>
            <a:ext cx="5662128" cy="26383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6D1C0C-4BD3-44B1-AE78-E3D42749AD60}"/>
              </a:ext>
            </a:extLst>
          </p:cNvPr>
          <p:cNvSpPr txBox="1"/>
          <p:nvPr/>
        </p:nvSpPr>
        <p:spPr>
          <a:xfrm>
            <a:off x="1131818" y="242703"/>
            <a:ext cx="2678938" cy="584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3200" b="1" dirty="0"/>
              <a:t>DASHBOARD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34D63D5-0994-4953-96B6-8D8C37638D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899" y="3528573"/>
            <a:ext cx="4655479" cy="279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6334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96A949FE-8A36-4F28-989C-AE440CE86399}"/>
              </a:ext>
            </a:extLst>
          </p:cNvPr>
          <p:cNvSpPr txBox="1"/>
          <p:nvPr/>
        </p:nvSpPr>
        <p:spPr>
          <a:xfrm>
            <a:off x="554637" y="331114"/>
            <a:ext cx="4525598" cy="584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IN" sz="3200" b="1" dirty="0"/>
              <a:t>PROBLEM STATEMENTS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A95299-4474-4111-93C1-408C5239941C}"/>
              </a:ext>
            </a:extLst>
          </p:cNvPr>
          <p:cNvSpPr txBox="1"/>
          <p:nvPr/>
        </p:nvSpPr>
        <p:spPr>
          <a:xfrm>
            <a:off x="554636" y="1226496"/>
            <a:ext cx="863625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dirty="0"/>
              <a:t>Matches played in different maps.</a:t>
            </a:r>
          </a:p>
          <a:p>
            <a:pPr marL="342900" indent="-342900">
              <a:buAutoNum type="arabicPeriod"/>
            </a:pPr>
            <a:r>
              <a:rPr lang="en-IN" dirty="0"/>
              <a:t>Damage dealt by the gun and longest kill with the same gun.</a:t>
            </a:r>
          </a:p>
          <a:p>
            <a:pPr marL="342900" indent="-342900">
              <a:buAutoNum type="arabicPeriod"/>
            </a:pPr>
            <a:r>
              <a:rPr lang="en-IN" dirty="0"/>
              <a:t>Survival Masters</a:t>
            </a:r>
          </a:p>
          <a:p>
            <a:pPr marL="342900" indent="-342900">
              <a:buAutoNum type="arabicPeriod"/>
            </a:pPr>
            <a:r>
              <a:rPr lang="en-IN" dirty="0"/>
              <a:t>Top players who has travelled long distances.</a:t>
            </a:r>
          </a:p>
          <a:p>
            <a:pPr marL="342900" indent="-342900">
              <a:buAutoNum type="arabicPeriod"/>
            </a:pPr>
            <a:r>
              <a:rPr lang="en-IN" dirty="0"/>
              <a:t>Kills made through different types of guns.</a:t>
            </a:r>
          </a:p>
          <a:p>
            <a:pPr marL="342900" indent="-342900">
              <a:buAutoNum type="arabicPeriod"/>
            </a:pPr>
            <a:r>
              <a:rPr lang="en-IN" dirty="0"/>
              <a:t>Types of kills made (Road kills , head-shot kills)</a:t>
            </a:r>
          </a:p>
          <a:p>
            <a:pPr marL="342900" indent="-342900">
              <a:buAutoNum type="arabicPeriod"/>
            </a:pPr>
            <a:r>
              <a:rPr lang="en-IN" dirty="0"/>
              <a:t>Number of matches conducted according to match type.</a:t>
            </a:r>
          </a:p>
          <a:p>
            <a:pPr marL="342900" indent="-342900">
              <a:buAutoNum type="arabicPeriod"/>
            </a:pPr>
            <a:r>
              <a:rPr lang="en-IN" dirty="0"/>
              <a:t>Top players with highest damage dealt.</a:t>
            </a:r>
          </a:p>
          <a:p>
            <a:pPr marL="342900" indent="-342900">
              <a:buAutoNum type="arabicPeriod"/>
            </a:pPr>
            <a:r>
              <a:rPr lang="en-IN" dirty="0"/>
              <a:t>Squad win percentage and damage based on ranks.</a:t>
            </a:r>
          </a:p>
          <a:p>
            <a:pPr marL="342900" indent="-342900">
              <a:buAutoNum type="arabicPeriod"/>
            </a:pPr>
            <a:r>
              <a:rPr lang="en-IN" dirty="0"/>
              <a:t>Number of times a player was knocked out.</a:t>
            </a:r>
          </a:p>
          <a:p>
            <a:pPr marL="342900" indent="-342900">
              <a:buAutoNum type="arabicPeriod"/>
            </a:pPr>
            <a:r>
              <a:rPr lang="en-IN" dirty="0"/>
              <a:t>Average kill points scored according to kill place.</a:t>
            </a:r>
          </a:p>
          <a:p>
            <a:pPr marL="342900" indent="-342900">
              <a:buAutoNum type="arabicPeriod"/>
            </a:pPr>
            <a:r>
              <a:rPr lang="en-IN" dirty="0"/>
              <a:t>Number of times boosts and heals consumed.</a:t>
            </a:r>
          </a:p>
          <a:p>
            <a:pPr marL="342900" indent="-342900">
              <a:buAutoNum type="arabicPeriod"/>
            </a:pPr>
            <a:r>
              <a:rPr lang="en-IN" dirty="0"/>
              <a:t>Distribution of weapons acquired by win points.</a:t>
            </a:r>
          </a:p>
          <a:p>
            <a:pPr marL="342900" indent="-342900">
              <a:buAutoNum type="arabicPeriod"/>
            </a:pPr>
            <a:r>
              <a:rPr lang="en-IN" dirty="0"/>
              <a:t>Kills made in different types of matches.</a:t>
            </a:r>
          </a:p>
          <a:p>
            <a:pPr marL="342900" indent="-342900">
              <a:buAutoNum type="arabicPeriod"/>
            </a:pPr>
            <a:r>
              <a:rPr lang="en-IN" dirty="0"/>
              <a:t>Revives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89177CD-79BF-4E59-9FA8-B719FF653CA3}"/>
              </a:ext>
            </a:extLst>
          </p:cNvPr>
          <p:cNvSpPr txBox="1"/>
          <p:nvPr/>
        </p:nvSpPr>
        <p:spPr>
          <a:xfrm>
            <a:off x="554636" y="5788222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#SOURCE OF DATA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48CE876-40EE-4B50-86DB-DDEB39D95E97}"/>
              </a:ext>
            </a:extLst>
          </p:cNvPr>
          <p:cNvSpPr txBox="1"/>
          <p:nvPr/>
        </p:nvSpPr>
        <p:spPr>
          <a:xfrm>
            <a:off x="554636" y="6157554"/>
            <a:ext cx="340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https://www.kaggle.com/datasets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1492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431">
        <p159:morph option="byObject"/>
      </p:transition>
    </mc:Choice>
    <mc:Fallback xmlns="">
      <p:transition spd="slow" advTm="11431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07CA1C-B9DB-4ADF-A117-631AF91BF350}"/>
              </a:ext>
            </a:extLst>
          </p:cNvPr>
          <p:cNvSpPr txBox="1"/>
          <p:nvPr/>
        </p:nvSpPr>
        <p:spPr>
          <a:xfrm>
            <a:off x="449129" y="1104598"/>
            <a:ext cx="84288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We are provided with a large number of anonymized PUBG game stats, formatted so that each row contains one player’s post-game stats. The data comes from matches of all types: solos, duos, squads, and FPP.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In aggregate, each match's meta information and player statistics are summarized. It includes various aggregate statistics such as player kills, damage, distance walked, etc.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We conclude that we have created a detailed analysis from meta information by forming charts.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AB5F90-8612-433E-B90F-D52AE01977AD}"/>
              </a:ext>
            </a:extLst>
          </p:cNvPr>
          <p:cNvSpPr txBox="1"/>
          <p:nvPr/>
        </p:nvSpPr>
        <p:spPr>
          <a:xfrm>
            <a:off x="554637" y="331114"/>
            <a:ext cx="2893741" cy="584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IN" sz="3200" b="1" dirty="0"/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5A1DEC-7F8E-414E-8EB5-760F299D80E2}"/>
              </a:ext>
            </a:extLst>
          </p:cNvPr>
          <p:cNvSpPr txBox="1"/>
          <p:nvPr/>
        </p:nvSpPr>
        <p:spPr>
          <a:xfrm>
            <a:off x="554637" y="4349261"/>
            <a:ext cx="1537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#NEXT STEPS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9A7B73-C7D4-451A-9D42-32169E4D225D}"/>
              </a:ext>
            </a:extLst>
          </p:cNvPr>
          <p:cNvSpPr txBox="1"/>
          <p:nvPr/>
        </p:nvSpPr>
        <p:spPr>
          <a:xfrm>
            <a:off x="554636" y="4777768"/>
            <a:ext cx="8428891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can further continue this project by taking dates as labels.</a:t>
            </a:r>
          </a:p>
        </p:txBody>
      </p:sp>
    </p:spTree>
    <p:extLst>
      <p:ext uri="{BB962C8B-B14F-4D97-AF65-F5344CB8AC3E}">
        <p14:creationId xmlns:p14="http://schemas.microsoft.com/office/powerpoint/2010/main" val="252260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96A949FE-8A36-4F28-989C-AE440CE86399}"/>
              </a:ext>
            </a:extLst>
          </p:cNvPr>
          <p:cNvSpPr txBox="1"/>
          <p:nvPr/>
        </p:nvSpPr>
        <p:spPr>
          <a:xfrm>
            <a:off x="554637" y="284813"/>
            <a:ext cx="6877204" cy="584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IN" sz="3200" b="1" dirty="0"/>
              <a:t>OUTCOME &amp; RESULTS OF ANALYSIS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A95299-4474-4111-93C1-408C5239941C}"/>
              </a:ext>
            </a:extLst>
          </p:cNvPr>
          <p:cNvSpPr txBox="1"/>
          <p:nvPr/>
        </p:nvSpPr>
        <p:spPr>
          <a:xfrm>
            <a:off x="554636" y="1226496"/>
            <a:ext cx="914399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/>
              <a:t>Basically we are being asked to solve problem statements of each player, without playing the game. How cool is that! Its like a winning formula.</a:t>
            </a:r>
          </a:p>
          <a:p>
            <a:r>
              <a:rPr lang="en-IN" b="1" dirty="0"/>
              <a:t>   ‘</a:t>
            </a:r>
            <a:r>
              <a:rPr lang="en-IN" dirty="0"/>
              <a:t>Oh, you have so many headshots, you will be in the top 5’.</a:t>
            </a:r>
          </a:p>
          <a:p>
            <a:endParaRPr lang="en-IN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We’ve formed pivot charts from the data and created a dashboard in </a:t>
            </a:r>
            <a:r>
              <a:rPr lang="en-IN" b="1" dirty="0"/>
              <a:t>EXCEL</a:t>
            </a:r>
            <a:r>
              <a:rPr lang="en-IN" dirty="0"/>
              <a:t> containing all the charts , so that it will give an at-a-glance overview of project . This dashboard offers views of all problem statements.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 Now we have explored our data and identified the meaningful insights and have them displayed on our dashboard.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r>
              <a:rPr lang="en-IN" b="1" dirty="0"/>
              <a:t>#DRIVE LINK OF EXPLANATION</a:t>
            </a:r>
          </a:p>
          <a:p>
            <a:r>
              <a:rPr lang="en-IN" dirty="0">
                <a:hlinkClick r:id="rId2"/>
              </a:rPr>
              <a:t>https://drive.google.com/open?id=1q0GmzZ_vGCHA-f7vlai5f9ZlG8Ysm_ww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50939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Tm="31370"/>
    </mc:Choice>
    <mc:Fallback xmlns="">
      <p:transition advTm="3137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974E904-D290-4017-A48D-6AC3594FCF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115774"/>
              </p:ext>
            </p:extLst>
          </p:nvPr>
        </p:nvGraphicFramePr>
        <p:xfrm>
          <a:off x="8639906" y="1859755"/>
          <a:ext cx="3247293" cy="3138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F5DB1AE6-4873-4740-9773-B03E1D5F9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3400" y="2894574"/>
            <a:ext cx="1136507" cy="17360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9BF41A-DD64-4769-8466-AC99B6696AD3}"/>
              </a:ext>
            </a:extLst>
          </p:cNvPr>
          <p:cNvSpPr txBox="1"/>
          <p:nvPr/>
        </p:nvSpPr>
        <p:spPr>
          <a:xfrm>
            <a:off x="554637" y="284813"/>
            <a:ext cx="3903633" cy="584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IN" sz="3200" b="1" dirty="0"/>
              <a:t>Data Visualizations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33B302-7C46-4887-B186-F1BA2DE46B12}"/>
              </a:ext>
            </a:extLst>
          </p:cNvPr>
          <p:cNvSpPr txBox="1"/>
          <p:nvPr/>
        </p:nvSpPr>
        <p:spPr>
          <a:xfrm>
            <a:off x="794479" y="1859755"/>
            <a:ext cx="6400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</a:t>
            </a:r>
            <a:r>
              <a:rPr lang="en-IN" b="1" dirty="0"/>
              <a:t>MATCHES PLAYED IN DIFFERENT TYPES OF MAPS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pie chart depicts how many matches that has been held in </a:t>
            </a:r>
            <a:r>
              <a:rPr lang="en-IN" dirty="0" err="1"/>
              <a:t>Erangel</a:t>
            </a:r>
            <a:r>
              <a:rPr lang="en-IN" dirty="0"/>
              <a:t> and Miramar maps.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Chart varies based on slicer of </a:t>
            </a:r>
            <a:r>
              <a:rPr lang="en-IN" b="1" dirty="0"/>
              <a:t>MATCH TYPE.</a:t>
            </a:r>
          </a:p>
        </p:txBody>
      </p:sp>
    </p:spTree>
    <p:extLst>
      <p:ext uri="{BB962C8B-B14F-4D97-AF65-F5344CB8AC3E}">
        <p14:creationId xmlns:p14="http://schemas.microsoft.com/office/powerpoint/2010/main" val="27767565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0B678CB7-8D58-4A1C-B2A4-11B362E1CC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7708705"/>
              </p:ext>
            </p:extLst>
          </p:nvPr>
        </p:nvGraphicFramePr>
        <p:xfrm>
          <a:off x="5057775" y="2110886"/>
          <a:ext cx="7134225" cy="3409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72A81117-ADC5-4EDB-9B5C-D82AA1F99F1D}"/>
              </a:ext>
            </a:extLst>
          </p:cNvPr>
          <p:cNvSpPr txBox="1"/>
          <p:nvPr/>
        </p:nvSpPr>
        <p:spPr>
          <a:xfrm>
            <a:off x="853671" y="1997839"/>
            <a:ext cx="40323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2.DAMAGE DEALT AND LONGEST KILL BY GUN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Here we’ll be dealing with guns who made a longest distance kill in metres and damage dealt according to the data given.</a:t>
            </a:r>
          </a:p>
          <a:p>
            <a:r>
              <a:rPr lang="en-IN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Chart varies based on slicer of </a:t>
            </a:r>
            <a:r>
              <a:rPr lang="en-IN" b="1" dirty="0"/>
              <a:t>MATCH TYPE</a:t>
            </a:r>
            <a:r>
              <a:rPr lang="en-IN" dirty="0"/>
              <a:t>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157913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3621928-9F6C-4418-9F5E-317039C7AE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3772774"/>
              </p:ext>
            </p:extLst>
          </p:nvPr>
        </p:nvGraphicFramePr>
        <p:xfrm>
          <a:off x="6096000" y="1515880"/>
          <a:ext cx="5896600" cy="3826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F7EA6E0-D138-4C63-9AC7-AB4777201F8B}"/>
              </a:ext>
            </a:extLst>
          </p:cNvPr>
          <p:cNvSpPr txBox="1"/>
          <p:nvPr/>
        </p:nvSpPr>
        <p:spPr>
          <a:xfrm>
            <a:off x="806202" y="1859755"/>
            <a:ext cx="53015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3.SURVIVAL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Top players who have survived till last minute of a match.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varies based on </a:t>
            </a:r>
            <a:r>
              <a:rPr lang="en-IN" b="1" dirty="0"/>
              <a:t>Match types </a:t>
            </a:r>
            <a:r>
              <a:rPr lang="en-IN" dirty="0"/>
              <a:t>which we have taken as a slicer. </a:t>
            </a:r>
          </a:p>
        </p:txBody>
      </p:sp>
    </p:spTree>
    <p:extLst>
      <p:ext uri="{BB962C8B-B14F-4D97-AF65-F5344CB8AC3E}">
        <p14:creationId xmlns:p14="http://schemas.microsoft.com/office/powerpoint/2010/main" val="12446255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B8F4015-057C-4ADC-AE91-7EE9027CCD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8898823"/>
              </p:ext>
            </p:extLst>
          </p:nvPr>
        </p:nvGraphicFramePr>
        <p:xfrm>
          <a:off x="6301099" y="1807368"/>
          <a:ext cx="5495925" cy="3243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D08D150-9643-4A87-B0C6-12BF629DD53C}"/>
              </a:ext>
            </a:extLst>
          </p:cNvPr>
          <p:cNvSpPr txBox="1"/>
          <p:nvPr/>
        </p:nvSpPr>
        <p:spPr>
          <a:xfrm>
            <a:off x="806202" y="1859755"/>
            <a:ext cx="530152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4. DISTANCE TRAVELLED BY TOP PLAYERS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Ideally speaking </a:t>
            </a:r>
            <a:r>
              <a:rPr lang="en-IN" b="1" dirty="0"/>
              <a:t>Walk Distance</a:t>
            </a:r>
            <a:r>
              <a:rPr lang="en-IN" dirty="0"/>
              <a:t> should be a critical factor in winning. As the running speed is almost static, you cannot do much about that. </a:t>
            </a:r>
            <a:r>
              <a:rPr lang="en-IN" i="1" dirty="0"/>
              <a:t>So if you have to be in top winning places you have to keep on moving.</a:t>
            </a:r>
            <a:r>
              <a:rPr lang="en-IN" dirty="0"/>
              <a:t> The walking distance is directly proportional to chance of winning.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These are the top players for distance travelled in water, or by walk or through a vehicle</a:t>
            </a:r>
          </a:p>
        </p:txBody>
      </p:sp>
    </p:spTree>
    <p:extLst>
      <p:ext uri="{BB962C8B-B14F-4D97-AF65-F5344CB8AC3E}">
        <p14:creationId xmlns:p14="http://schemas.microsoft.com/office/powerpoint/2010/main" val="12987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113978C-FCFD-4E93-BB3A-EF082A2FA5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4873580"/>
              </p:ext>
            </p:extLst>
          </p:nvPr>
        </p:nvGraphicFramePr>
        <p:xfrm>
          <a:off x="6565692" y="1648918"/>
          <a:ext cx="5626308" cy="2627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EBFFFD9-6F8D-48B5-AC21-0A622EC65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279" y="4275943"/>
            <a:ext cx="1752845" cy="18957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BFF639-8537-479A-9F67-FC0AE809C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5836" y="4275943"/>
            <a:ext cx="1835055" cy="9205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8FB829-97A2-4DCB-8A0D-FEF052A37F33}"/>
              </a:ext>
            </a:extLst>
          </p:cNvPr>
          <p:cNvSpPr txBox="1"/>
          <p:nvPr/>
        </p:nvSpPr>
        <p:spPr>
          <a:xfrm>
            <a:off x="806202" y="1859755"/>
            <a:ext cx="53015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5.KILLS MADE BY DIFFERENT TYPES OF GUNS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pie chart depicts info of how many kills the gun has made.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varies based on </a:t>
            </a:r>
            <a:r>
              <a:rPr lang="en-IN" b="1" dirty="0"/>
              <a:t>GUNS and MAPS </a:t>
            </a:r>
            <a:r>
              <a:rPr lang="en-IN" dirty="0"/>
              <a:t>which we have taken as a slicers. </a:t>
            </a:r>
          </a:p>
        </p:txBody>
      </p:sp>
    </p:spTree>
    <p:extLst>
      <p:ext uri="{BB962C8B-B14F-4D97-AF65-F5344CB8AC3E}">
        <p14:creationId xmlns:p14="http://schemas.microsoft.com/office/powerpoint/2010/main" val="3964186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D0EB1DE-7C0C-49FF-B5CE-03B3BAAA7E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0919284"/>
              </p:ext>
            </p:extLst>
          </p:nvPr>
        </p:nvGraphicFramePr>
        <p:xfrm>
          <a:off x="7154758" y="1839378"/>
          <a:ext cx="4842369" cy="3422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E001CC6-E68C-4FAE-A9A2-6BDB8E277605}"/>
              </a:ext>
            </a:extLst>
          </p:cNvPr>
          <p:cNvSpPr txBox="1"/>
          <p:nvPr/>
        </p:nvSpPr>
        <p:spPr>
          <a:xfrm>
            <a:off x="806202" y="1859755"/>
            <a:ext cx="53015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6. TYPES OF KILLS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1" dirty="0"/>
              <a:t>Headshot kills</a:t>
            </a:r>
            <a:r>
              <a:rPr lang="en-IN" dirty="0"/>
              <a:t> may have lot to tell about how good that a player 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Here we’ve created a line chart as it says top players who made headshot kills as well as road kills.</a:t>
            </a:r>
          </a:p>
        </p:txBody>
      </p:sp>
    </p:spTree>
    <p:extLst>
      <p:ext uri="{BB962C8B-B14F-4D97-AF65-F5344CB8AC3E}">
        <p14:creationId xmlns:p14="http://schemas.microsoft.com/office/powerpoint/2010/main" val="22866050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777</TotalTime>
  <Words>871</Words>
  <Application>Microsoft Office PowerPoint</Application>
  <PresentationFormat>Widescreen</PresentationFormat>
  <Paragraphs>139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Century Gothic</vt:lpstr>
      <vt:lpstr>Cooper Black</vt:lpstr>
      <vt:lpstr>Times New Roman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dheeraj zlatan</dc:creator>
  <cp:lastModifiedBy>dheeraj zlatan</cp:lastModifiedBy>
  <cp:revision>15</cp:revision>
  <dcterms:created xsi:type="dcterms:W3CDTF">2019-10-01T18:58:54Z</dcterms:created>
  <dcterms:modified xsi:type="dcterms:W3CDTF">2019-10-03T15:25:34Z</dcterms:modified>
</cp:coreProperties>
</file>